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08" r:id="rId1"/>
  </p:sldMasterIdLst>
  <p:sldIdLst>
    <p:sldId id="259" r:id="rId2"/>
    <p:sldId id="260" r:id="rId3"/>
    <p:sldId id="261" r:id="rId4"/>
    <p:sldId id="262" r:id="rId5"/>
    <p:sldId id="263" r:id="rId6"/>
    <p:sldId id="264" r:id="rId7"/>
    <p:sldId id="265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3" d="100"/>
          <a:sy n="113" d="100"/>
        </p:scale>
        <p:origin x="372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solidFill>
          <a:schemeClr val="bg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61872" y="758952"/>
            <a:ext cx="9418320" cy="4041648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7200" baseline="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61872" y="4800600"/>
            <a:ext cx="9418320" cy="1691640"/>
          </a:xfrm>
        </p:spPr>
        <p:txBody>
          <a:bodyPr>
            <a:normAutofit/>
          </a:bodyPr>
          <a:lstStyle>
            <a:lvl1pPr marL="0" indent="0" algn="l">
              <a:buNone/>
              <a:defRPr sz="2200" baseline="0">
                <a:solidFill>
                  <a:schemeClr val="tx1">
                    <a:lumMod val="75000"/>
                  </a:schemeClr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</a:schemeClr>
                </a:solidFill>
              </a:defRPr>
            </a:lvl1pPr>
          </a:lstStyle>
          <a:p>
            <a:fld id="{46C295B0-F0FF-48F1-9660-8AB1BC5E5E10}" type="datetimeFigureOut">
              <a:rPr lang="en-US" smtClean="0"/>
              <a:t>9/14/2017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6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65000"/>
                  </a:schemeClr>
                </a:solidFill>
              </a:defRPr>
            </a:lvl1pPr>
          </a:lstStyle>
          <a:p>
            <a:fld id="{D05A5BC2-307B-488D-BF95-918EA0199E09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4572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24087376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C295B0-F0FF-48F1-9660-8AB1BC5E5E10}" type="datetimeFigureOut">
              <a:rPr lang="en-US" smtClean="0"/>
              <a:t>9/14/2017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5A5BC2-307B-488D-BF95-918EA0199E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40351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48700" y="381000"/>
            <a:ext cx="2476500" cy="589756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62000" y="381000"/>
            <a:ext cx="7734300" cy="589756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C295B0-F0FF-48F1-9660-8AB1BC5E5E10}" type="datetimeFigureOut">
              <a:rPr lang="en-US" smtClean="0"/>
              <a:t>9/14/2017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5A5BC2-307B-488D-BF95-918EA0199E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17255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C295B0-F0FF-48F1-9660-8AB1BC5E5E10}" type="datetimeFigureOut">
              <a:rPr lang="en-US" smtClean="0"/>
              <a:t>9/14/2017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5A5BC2-307B-488D-BF95-918EA0199E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44331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61872" y="758952"/>
            <a:ext cx="9418320" cy="4041648"/>
          </a:xfrm>
        </p:spPr>
        <p:txBody>
          <a:bodyPr anchor="b">
            <a:normAutofit/>
          </a:bodyPr>
          <a:lstStyle>
            <a:lvl1pPr>
              <a:lnSpc>
                <a:spcPct val="85000"/>
              </a:lnSpc>
              <a:defRPr sz="72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61872" y="4800600"/>
            <a:ext cx="9418320" cy="1691640"/>
          </a:xfrm>
        </p:spPr>
        <p:txBody>
          <a:bodyPr anchor="t">
            <a:normAutofit/>
          </a:bodyPr>
          <a:lstStyle>
            <a:lvl1pPr marL="0" indent="0">
              <a:buNone/>
              <a:defRPr sz="2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C295B0-F0FF-48F1-9660-8AB1BC5E5E10}" type="datetimeFigureOut">
              <a:rPr lang="en-US" smtClean="0"/>
              <a:t>9/14/2017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5A5BC2-307B-488D-BF95-918EA0199E09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4572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0805383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61872" y="1828800"/>
            <a:ext cx="4480560" cy="4351337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26480" y="1828800"/>
            <a:ext cx="4480560" cy="4351337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C295B0-F0FF-48F1-9660-8AB1BC5E5E10}" type="datetimeFigureOut">
              <a:rPr lang="en-US" smtClean="0"/>
              <a:t>9/14/2017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5A5BC2-307B-488D-BF95-918EA0199E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21617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61872" y="1713655"/>
            <a:ext cx="4480560" cy="731520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0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61872" y="2507550"/>
            <a:ext cx="4480560" cy="366465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26480" y="1713655"/>
            <a:ext cx="4480560" cy="731520"/>
          </a:xfrm>
        </p:spPr>
        <p:txBody>
          <a:bodyPr anchor="b">
            <a:normAutofit/>
          </a:bodyPr>
          <a:lstStyle>
            <a:lvl1pPr marL="0" indent="0">
              <a:lnSpc>
                <a:spcPct val="95000"/>
              </a:lnSpc>
              <a:spcBef>
                <a:spcPts val="0"/>
              </a:spcBef>
              <a:buNone/>
              <a:defRPr lang="en-US" sz="2000" b="0" kern="120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2000"/>
              </a:spcBef>
              <a:buFontTx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26480" y="2507550"/>
            <a:ext cx="4480560" cy="366465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C295B0-F0FF-48F1-9660-8AB1BC5E5E10}" type="datetimeFigureOut">
              <a:rPr lang="en-US" smtClean="0"/>
              <a:t>9/14/2017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5A5BC2-307B-488D-BF95-918EA0199E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02072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C295B0-F0FF-48F1-9660-8AB1BC5E5E10}" type="datetimeFigureOut">
              <a:rPr lang="en-US" smtClean="0"/>
              <a:t>9/14/2017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5A5BC2-307B-488D-BF95-918EA0199E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34661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C295B0-F0FF-48F1-9660-8AB1BC5E5E10}" type="datetimeFigureOut">
              <a:rPr lang="en-US" smtClean="0"/>
              <a:t>9/14/2017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5A5BC2-307B-488D-BF95-918EA0199E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99388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1248" y="457200"/>
            <a:ext cx="3200400" cy="1600197"/>
          </a:xfrm>
        </p:spPr>
        <p:txBody>
          <a:bodyPr anchor="b">
            <a:normAutofit/>
          </a:bodyPr>
          <a:lstStyle>
            <a:lvl1pPr>
              <a:defRPr sz="3200" b="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04267" y="685800"/>
            <a:ext cx="6079066" cy="548640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1248" y="2099734"/>
            <a:ext cx="3200400" cy="3810001"/>
          </a:xfrm>
        </p:spPr>
        <p:txBody>
          <a:bodyPr>
            <a:normAutofit/>
          </a:bodyPr>
          <a:lstStyle>
            <a:lvl1pPr marL="0" indent="0">
              <a:lnSpc>
                <a:spcPct val="114000"/>
              </a:lnSpc>
              <a:spcBef>
                <a:spcPts val="800"/>
              </a:spcBef>
              <a:buNone/>
              <a:defRPr sz="13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C295B0-F0FF-48F1-9660-8AB1BC5E5E10}" type="datetimeFigureOut">
              <a:rPr lang="en-US" smtClean="0"/>
              <a:t>9/14/2017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5A5BC2-307B-488D-BF95-918EA0199E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79329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5105400"/>
            <a:ext cx="11292840" cy="17526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257800"/>
            <a:ext cx="9982200" cy="914400"/>
          </a:xfrm>
        </p:spPr>
        <p:txBody>
          <a:bodyPr anchor="b">
            <a:normAutofit/>
          </a:bodyPr>
          <a:lstStyle>
            <a:lvl1pPr>
              <a:defRPr sz="2800" b="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11292840" cy="5128923"/>
          </a:xfrm>
          <a:solidFill>
            <a:schemeClr val="accent1"/>
          </a:solidFill>
        </p:spPr>
        <p:txBody>
          <a:bodyPr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6108589"/>
            <a:ext cx="9982200" cy="597011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800"/>
              </a:spcBef>
              <a:buNone/>
              <a:defRPr sz="1300">
                <a:solidFill>
                  <a:schemeClr val="bg1">
                    <a:lumMod val="8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C295B0-F0FF-48F1-9660-8AB1BC5E5E10}" type="datetimeFigureOut">
              <a:rPr lang="en-US" smtClean="0"/>
              <a:t>9/14/2017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5A5BC2-307B-488D-BF95-918EA0199E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00421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1292840" y="0"/>
            <a:ext cx="914400" cy="6858000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61872" y="365760"/>
            <a:ext cx="9692640" cy="132556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61872" y="1828800"/>
            <a:ext cx="8595360" cy="43513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6200000">
            <a:off x="10797542" y="998537"/>
            <a:ext cx="1904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 b="0">
                <a:solidFill>
                  <a:schemeClr val="tx2">
                    <a:lumMod val="20000"/>
                    <a:lumOff val="80000"/>
                  </a:schemeClr>
                </a:solidFill>
              </a:defRPr>
            </a:lvl1pPr>
          </a:lstStyle>
          <a:p>
            <a:fld id="{46C295B0-F0FF-48F1-9660-8AB1BC5E5E10}" type="datetimeFigureOut">
              <a:rPr lang="en-US" smtClean="0"/>
              <a:t>9/14/2017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16200000">
            <a:off x="9959341" y="4046537"/>
            <a:ext cx="358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2">
                    <a:lumMod val="20000"/>
                    <a:lumOff val="8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292840" y="6172200"/>
            <a:ext cx="914400" cy="593725"/>
          </a:xfrm>
          <a:prstGeom prst="rect">
            <a:avLst/>
          </a:prstGeom>
        </p:spPr>
        <p:txBody>
          <a:bodyPr vert="horz" lIns="45720" tIns="45720" rIns="45720" bIns="45720" rtlCol="0" anchor="ctr">
            <a:normAutofit/>
          </a:bodyPr>
          <a:lstStyle>
            <a:lvl1pPr algn="ctr">
              <a:defRPr sz="3600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</a:lstStyle>
          <a:p>
            <a:fld id="{D05A5BC2-307B-488D-BF95-918EA0199E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86436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9" r:id="rId1"/>
    <p:sldLayoutId id="2147483810" r:id="rId2"/>
    <p:sldLayoutId id="2147483811" r:id="rId3"/>
    <p:sldLayoutId id="2147483812" r:id="rId4"/>
    <p:sldLayoutId id="2147483813" r:id="rId5"/>
    <p:sldLayoutId id="2147483814" r:id="rId6"/>
    <p:sldLayoutId id="2147483815" r:id="rId7"/>
    <p:sldLayoutId id="2147483816" r:id="rId8"/>
    <p:sldLayoutId id="2147483817" r:id="rId9"/>
    <p:sldLayoutId id="2147483818" r:id="rId10"/>
    <p:sldLayoutId id="214748381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 spc="-5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5000"/>
        </a:lnSpc>
        <a:spcBef>
          <a:spcPts val="1400"/>
        </a:spcBef>
        <a:spcAft>
          <a:spcPts val="200"/>
        </a:spcAft>
        <a:buClr>
          <a:schemeClr val="accent1"/>
        </a:buClr>
        <a:buSzPct val="80000"/>
        <a:buFont typeface="Arial" pitchFamily="34" charset="0"/>
        <a:buChar char="•"/>
        <a:defRPr sz="1800" kern="1200" spc="1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jp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Personalized College Profile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Daniel Lomboy</a:t>
            </a:r>
          </a:p>
          <a:p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5961560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Characteristics in a College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51315" y="1684601"/>
            <a:ext cx="2923033" cy="2319867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 year university</a:t>
            </a:r>
          </a:p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Public</a:t>
            </a:r>
          </a:p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Medium – Large (2,000 - &gt;15,000)</a:t>
            </a:r>
          </a:p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Tennis courts</a:t>
            </a:r>
          </a:p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Urban/suburban lifestyle</a:t>
            </a:r>
          </a:p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Creative arts</a:t>
            </a:r>
          </a:p>
          <a:p>
            <a:pPr marL="0" indent="0">
              <a:buNone/>
            </a:pPr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8488" y="1691322"/>
            <a:ext cx="4404868" cy="4787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736897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44592" y="1312333"/>
            <a:ext cx="5842000" cy="46736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0619" y="3224419"/>
            <a:ext cx="4588933" cy="295571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Majors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Nursing RN to BSN</a:t>
            </a:r>
          </a:p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Public Health</a:t>
            </a:r>
          </a:p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Physical Training/Kinesiology</a:t>
            </a:r>
          </a:p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Film</a:t>
            </a:r>
          </a:p>
        </p:txBody>
      </p:sp>
    </p:spTree>
    <p:extLst>
      <p:ext uri="{BB962C8B-B14F-4D97-AF65-F5344CB8AC3E}">
        <p14:creationId xmlns:p14="http://schemas.microsoft.com/office/powerpoint/2010/main" val="297392378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0" y="0"/>
            <a:ext cx="5715000" cy="348615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2933" y="194468"/>
            <a:ext cx="3810000" cy="3810000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Nurse Practi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tioner (MS in Nursing)</a:t>
            </a:r>
          </a:p>
          <a:p>
            <a:pPr marL="0" indent="0">
              <a:buNone/>
            </a:pPr>
            <a:r>
              <a:rPr lang="en-US" sz="2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Requirements: 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RN license, NP credentialing exam</a:t>
            </a:r>
          </a:p>
          <a:p>
            <a:r>
              <a:rPr lang="en-US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Pe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 diem Nursing</a:t>
            </a:r>
          </a:p>
          <a:p>
            <a:pPr marL="457200" lvl="1" indent="0">
              <a:buNone/>
            </a:pP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	Requirements: RN license, NP credentialing exam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Film Directing</a:t>
            </a:r>
          </a:p>
          <a:p>
            <a:pPr marL="0" indent="0">
              <a:buNone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Requirements: No degree required, journalism, film, communication, arts management,</a:t>
            </a:r>
          </a:p>
          <a:p>
            <a:pPr marL="0" indent="0">
              <a:buNone/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portfolio</a:t>
            </a:r>
          </a:p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Photography Studio</a:t>
            </a:r>
          </a:p>
          <a:p>
            <a:pPr marL="0" indent="0">
              <a:buNone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Requirements: No degree required, photography license, portfolio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Careers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79297" y="4239983"/>
            <a:ext cx="1871303" cy="24605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591218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Top 10 List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690688"/>
            <a:ext cx="10515600" cy="5218643"/>
          </a:xfrm>
        </p:spPr>
        <p:txBody>
          <a:bodyPr>
            <a:normAutofit fontScale="85000" lnSpcReduction="2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California State University: Fullerton</a:t>
            </a:r>
          </a:p>
          <a:p>
            <a:pPr marL="1028700" lvl="1" indent="-571500">
              <a:buFont typeface="+mj-lt"/>
              <a:buAutoNum type="romanUcPeriod"/>
            </a:pP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GPA: 3.53 </a:t>
            </a:r>
          </a:p>
          <a:p>
            <a:pPr marL="1028700" lvl="1" indent="-571500">
              <a:buFont typeface="+mj-lt"/>
              <a:buAutoNum type="romanUcPeriod"/>
            </a:pP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SAT: 1110</a:t>
            </a:r>
          </a:p>
          <a:p>
            <a:pPr marL="1028700" lvl="1" indent="-571500">
              <a:buFont typeface="+mj-lt"/>
              <a:buAutoNum type="romanUcPeriod"/>
            </a:pP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ACT Composite: 22 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California State University: Long Beach</a:t>
            </a:r>
          </a:p>
          <a:p>
            <a:pPr marL="1028700" lvl="1" indent="-571500">
              <a:buFont typeface="+mj-lt"/>
              <a:buAutoNum type="romanUcPeriod"/>
            </a:pP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GPA: 3.54 </a:t>
            </a:r>
          </a:p>
          <a:p>
            <a:pPr marL="1028700" lvl="1" indent="-571500">
              <a:buFont typeface="+mj-lt"/>
              <a:buAutoNum type="romanUcPeriod"/>
            </a:pP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SAT: 1060</a:t>
            </a:r>
          </a:p>
          <a:p>
            <a:pPr marL="1028700" lvl="1" indent="-571500">
              <a:buFont typeface="+mj-lt"/>
              <a:buAutoNum type="romanUcPeriod"/>
            </a:pP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ACT Composite: 20-25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San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Digeo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State University</a:t>
            </a:r>
          </a:p>
          <a:p>
            <a:pPr marL="1028700" lvl="1" indent="-571500">
              <a:buFont typeface="+mj-lt"/>
              <a:buAutoNum type="romanUcPeriod"/>
            </a:pP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GPA: 3.69</a:t>
            </a:r>
          </a:p>
          <a:p>
            <a:pPr marL="1028700" lvl="1" indent="-571500">
              <a:buFont typeface="+mj-lt"/>
              <a:buAutoNum type="romanUcPeriod"/>
            </a:pP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SAT: 1190</a:t>
            </a:r>
          </a:p>
          <a:p>
            <a:pPr marL="1028700" lvl="1" indent="-571500">
              <a:buFont typeface="+mj-lt"/>
              <a:buAutoNum type="romanUcPeriod"/>
            </a:pP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ACT Composite: 22-27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San Jose State University</a:t>
            </a:r>
          </a:p>
          <a:p>
            <a:pPr marL="971550" lvl="1" indent="-514350">
              <a:buFont typeface="+mj-lt"/>
              <a:buAutoNum type="romanUcPeriod"/>
            </a:pPr>
            <a:r>
              <a:rPr lang="en-US" sz="1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GPA: 3.40</a:t>
            </a:r>
          </a:p>
          <a:p>
            <a:pPr marL="971550" lvl="1" indent="-514350">
              <a:buFont typeface="+mj-lt"/>
              <a:buAutoNum type="romanUcPeriod"/>
            </a:pPr>
            <a:r>
              <a:rPr lang="en-US" sz="1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SAT: 1120</a:t>
            </a:r>
          </a:p>
          <a:p>
            <a:pPr marL="971550" lvl="1" indent="-514350">
              <a:buFont typeface="+mj-lt"/>
              <a:buAutoNum type="romanUcPeriod"/>
            </a:pPr>
            <a:r>
              <a:rPr lang="en-US" sz="1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ACT Composite: 19-25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San Francisco State University</a:t>
            </a:r>
          </a:p>
          <a:p>
            <a:pPr marL="1028700" lvl="1" indent="-571500">
              <a:buFont typeface="+mj-lt"/>
              <a:buAutoNum type="romanUcPeriod"/>
            </a:pPr>
            <a:r>
              <a:rPr lang="en-US" sz="1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GPA: 3.23</a:t>
            </a:r>
          </a:p>
          <a:p>
            <a:pPr marL="1028700" lvl="1" indent="-571500">
              <a:buFont typeface="+mj-lt"/>
              <a:buAutoNum type="romanUcPeriod"/>
            </a:pPr>
            <a:r>
              <a:rPr lang="en-US" sz="1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SAT: 1050</a:t>
            </a:r>
          </a:p>
          <a:p>
            <a:pPr marL="1028700" lvl="1" indent="-571500">
              <a:buFont typeface="+mj-lt"/>
              <a:buAutoNum type="romanUcPeriod"/>
            </a:pPr>
            <a:r>
              <a:rPr lang="en-US" sz="1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ACT Composite: 18-24</a:t>
            </a:r>
          </a:p>
          <a:p>
            <a:pPr marL="1028700" lvl="1" indent="-571500">
              <a:buFont typeface="+mj-lt"/>
              <a:buAutoNum type="romanUcPeriod"/>
            </a:pPr>
            <a:endParaRPr lang="en-US" sz="17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028700" lvl="1" indent="-571500">
              <a:buFont typeface="+mj-lt"/>
              <a:buAutoNum type="romanUcPeriod"/>
            </a:pPr>
            <a:endParaRPr lang="en-US" sz="17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3334" y="1619834"/>
            <a:ext cx="2277532" cy="227753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3769" y="1934763"/>
            <a:ext cx="2248983" cy="218704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46595" y="3593618"/>
            <a:ext cx="1823271" cy="204518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66201" y="4489844"/>
            <a:ext cx="2042904" cy="2051451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4300009"/>
            <a:ext cx="2106677" cy="21066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632974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Top 10 List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515908"/>
          </a:xfrm>
        </p:spPr>
        <p:txBody>
          <a:bodyPr>
            <a:normAutofit/>
          </a:bodyPr>
          <a:lstStyle/>
          <a:p>
            <a:pPr marL="0" lvl="0" indent="0">
              <a:buNone/>
            </a:pPr>
            <a:r>
              <a:rPr lang="en-US" u="sng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Safe Colleges</a:t>
            </a:r>
          </a:p>
          <a:p>
            <a:pPr marL="457200" lvl="0" indent="-457200">
              <a:buFont typeface="+mj-lt"/>
              <a:buAutoNum type="arabicPeriod"/>
            </a:pPr>
            <a:r>
              <a:rPr lang="en-US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California State University: San </a:t>
            </a:r>
            <a:r>
              <a:rPr lang="en-US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Marcos</a:t>
            </a:r>
          </a:p>
          <a:p>
            <a:pPr marL="1028700" lvl="1" indent="-571500">
              <a:buFont typeface="+mj-lt"/>
              <a:buAutoNum type="romanUcPeriod"/>
            </a:pPr>
            <a:r>
              <a:rPr lang="en-US" sz="1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GPA: 3.27</a:t>
            </a:r>
          </a:p>
          <a:p>
            <a:pPr marL="1028700" lvl="1" indent="-571500">
              <a:buFont typeface="+mj-lt"/>
              <a:buAutoNum type="romanUcPeriod"/>
            </a:pPr>
            <a:r>
              <a:rPr lang="en-US" sz="1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SAT: 1030</a:t>
            </a:r>
          </a:p>
          <a:p>
            <a:pPr marL="1028700" lvl="1" indent="-571500">
              <a:buFont typeface="+mj-lt"/>
              <a:buAutoNum type="romanUcPeriod"/>
            </a:pPr>
            <a:r>
              <a:rPr lang="en-US" sz="1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ACT Composite: 17-22</a:t>
            </a:r>
            <a:endParaRPr lang="en-US" sz="16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lvl="0" indent="-457200">
              <a:buFont typeface="+mj-lt"/>
              <a:buAutoNum type="arabicPeriod"/>
            </a:pPr>
            <a:r>
              <a:rPr lang="en-US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California State University: Los </a:t>
            </a:r>
            <a:r>
              <a:rPr lang="en-US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Angeles</a:t>
            </a:r>
          </a:p>
          <a:p>
            <a:pPr marL="1028700" lvl="1" indent="-571500">
              <a:buFont typeface="+mj-lt"/>
              <a:buAutoNum type="romanUcPeriod"/>
            </a:pPr>
            <a:r>
              <a:rPr lang="en-US" sz="1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GPA: 3.21</a:t>
            </a:r>
          </a:p>
          <a:p>
            <a:pPr marL="1028700" lvl="1" indent="-571500">
              <a:buFont typeface="+mj-lt"/>
              <a:buAutoNum type="romanUcPeriod"/>
            </a:pPr>
            <a:r>
              <a:rPr lang="en-US" sz="1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SAT: 980</a:t>
            </a:r>
          </a:p>
          <a:p>
            <a:pPr marL="1028700" lvl="1" indent="-571500">
              <a:buFont typeface="+mj-lt"/>
              <a:buAutoNum type="romanUcPeriod"/>
            </a:pPr>
            <a:r>
              <a:rPr lang="en-US" sz="1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ACT Composite: 15-20</a:t>
            </a:r>
            <a:r>
              <a:rPr lang="en-US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sz="12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endParaRPr lang="en-US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lvl="0" indent="-457200">
              <a:buFont typeface="+mj-lt"/>
              <a:buAutoNum type="arabicPeriod"/>
            </a:pPr>
            <a:r>
              <a:rPr lang="en-US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California State University: San </a:t>
            </a:r>
            <a:r>
              <a:rPr lang="en-US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Bernardino</a:t>
            </a:r>
          </a:p>
          <a:p>
            <a:pPr marL="857250" lvl="1" indent="-400050">
              <a:buFont typeface="+mj-lt"/>
              <a:buAutoNum type="romanUcPeriod"/>
            </a:pPr>
            <a:r>
              <a:rPr lang="en-US" sz="1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GPA: 3.21</a:t>
            </a:r>
          </a:p>
          <a:p>
            <a:pPr marL="857250" lvl="1" indent="-400050">
              <a:buFont typeface="+mj-lt"/>
              <a:buAutoNum type="romanUcPeriod"/>
            </a:pPr>
            <a:r>
              <a:rPr lang="en-US" sz="1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SAT: 980</a:t>
            </a:r>
          </a:p>
          <a:p>
            <a:pPr marL="857250" lvl="1" indent="-400050">
              <a:buFont typeface="+mj-lt"/>
              <a:buAutoNum type="romanUcPeriod"/>
            </a:pPr>
            <a:r>
              <a:rPr lang="en-US" sz="1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ACT Composite: 18</a:t>
            </a:r>
            <a:endParaRPr lang="en-US" sz="16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01241" y="2747433"/>
            <a:ext cx="2228850" cy="20574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76548" y="1505478"/>
            <a:ext cx="2021648" cy="208438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51615" y="4055533"/>
            <a:ext cx="2286000" cy="228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906160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Top 10 List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61872" y="1828800"/>
            <a:ext cx="8595360" cy="4106333"/>
          </a:xfrm>
        </p:spPr>
        <p:txBody>
          <a:bodyPr/>
          <a:lstStyle/>
          <a:p>
            <a:pPr marL="0" lvl="0" indent="0">
              <a:buNone/>
            </a:pPr>
            <a:r>
              <a:rPr lang="en-US" u="sng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Reach </a:t>
            </a:r>
            <a:r>
              <a:rPr lang="en-US" u="sng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Colleges</a:t>
            </a:r>
          </a:p>
          <a:p>
            <a:pPr marL="457200" lvl="0" indent="-457200">
              <a:buFont typeface="+mj-lt"/>
              <a:buAutoNum type="arabicPeriod"/>
            </a:pPr>
            <a:r>
              <a:rPr lang="en-US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University of California: Irvine</a:t>
            </a:r>
          </a:p>
          <a:p>
            <a:pPr marL="1028700" lvl="1" indent="-571500">
              <a:buFont typeface="+mj-lt"/>
              <a:buAutoNum type="romanUcPeriod"/>
            </a:pPr>
            <a:r>
              <a:rPr lang="en-US" sz="1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GPA: 3.94</a:t>
            </a:r>
          </a:p>
          <a:p>
            <a:pPr marL="1028700" lvl="1" indent="-571500">
              <a:buFont typeface="+mj-lt"/>
              <a:buAutoNum type="romanUcPeriod"/>
            </a:pPr>
            <a:r>
              <a:rPr lang="en-US" sz="1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SAT: 1250</a:t>
            </a:r>
          </a:p>
          <a:p>
            <a:pPr marL="1028700" lvl="1" indent="-571500">
              <a:buFont typeface="+mj-lt"/>
              <a:buAutoNum type="romanUcPeriod"/>
            </a:pPr>
            <a:r>
              <a:rPr lang="en-US" sz="1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ACT Composite: 27	</a:t>
            </a:r>
          </a:p>
          <a:p>
            <a:pPr lvl="1" indent="0">
              <a:buNone/>
            </a:pPr>
            <a:endParaRPr lang="en-US" dirty="0" smtClean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 indent="0">
              <a:buNone/>
            </a:pPr>
            <a:r>
              <a:rPr lang="en-US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sz="1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			</a:t>
            </a:r>
            <a:endParaRPr lang="en-US" dirty="0" smtClean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 indent="0">
              <a:buNone/>
            </a:pPr>
            <a:endParaRPr lang="en-US" dirty="0" smtClean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 indent="0">
              <a:buNone/>
            </a:pPr>
            <a:endParaRPr lang="en-US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16664" y="1896537"/>
            <a:ext cx="5533160" cy="198119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261872" y="3596382"/>
            <a:ext cx="6790267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Clr>
                <a:schemeClr val="accent1"/>
              </a:buClr>
              <a:buFont typeface="+mj-lt"/>
              <a:buAutoNum type="arabicPeriod" startAt="2"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University of California: Los Angeles</a:t>
            </a:r>
          </a:p>
          <a:p>
            <a:pPr marL="857250" lvl="1" indent="-400050">
              <a:buClr>
                <a:schemeClr val="accent1"/>
              </a:buClr>
              <a:buFont typeface="+mj-lt"/>
              <a:buAutoNum type="romanUcPeriod"/>
            </a:pP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GPA: 4.31</a:t>
            </a:r>
          </a:p>
          <a:p>
            <a:pPr marL="857250" lvl="1" indent="-400050">
              <a:buClr>
                <a:schemeClr val="accent1"/>
              </a:buClr>
              <a:buFont typeface="+mj-lt"/>
              <a:buAutoNum type="romanUcPeriod"/>
            </a:pP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SAT: 1370</a:t>
            </a:r>
          </a:p>
          <a:p>
            <a:pPr marL="857250" lvl="1" indent="-400050">
              <a:buClr>
                <a:schemeClr val="accent1"/>
              </a:buClr>
              <a:buFont typeface="+mj-lt"/>
              <a:buAutoNum type="romanUcPeriod"/>
            </a:pP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ACT Composite: 27-33</a:t>
            </a:r>
            <a:endParaRPr 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04264" y="4027370"/>
            <a:ext cx="2425700" cy="2425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317417"/>
      </p:ext>
    </p:extLst>
  </p:cSld>
  <p:clrMapOvr>
    <a:masterClrMapping/>
  </p:clrMapOvr>
</p:sld>
</file>

<file path=ppt/theme/theme1.xml><?xml version="1.0" encoding="utf-8"?>
<a:theme xmlns:a="http://schemas.openxmlformats.org/drawingml/2006/main" name="View">
  <a:themeElements>
    <a:clrScheme name="View">
      <a:dk1>
        <a:srgbClr val="000000"/>
      </a:dk1>
      <a:lt1>
        <a:srgbClr val="FFFFFF"/>
      </a:lt1>
      <a:dk2>
        <a:srgbClr val="46464A"/>
      </a:dk2>
      <a:lt2>
        <a:srgbClr val="D6D3CC"/>
      </a:lt2>
      <a:accent1>
        <a:srgbClr val="6F6F74"/>
      </a:accent1>
      <a:accent2>
        <a:srgbClr val="92A9B9"/>
      </a:accent2>
      <a:accent3>
        <a:srgbClr val="A7B789"/>
      </a:accent3>
      <a:accent4>
        <a:srgbClr val="B9A489"/>
      </a:accent4>
      <a:accent5>
        <a:srgbClr val="8D6374"/>
      </a:accent5>
      <a:accent6>
        <a:srgbClr val="9B7362"/>
      </a:accent6>
      <a:hlink>
        <a:srgbClr val="67AABF"/>
      </a:hlink>
      <a:folHlink>
        <a:srgbClr val="ABAFA5"/>
      </a:folHlink>
    </a:clrScheme>
    <a:fontScheme name="View">
      <a:majorFont>
        <a:latin typeface="Century Schoolbook" panose="020406040505050203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Schoolbook" panose="020406040505050203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View">
      <a:fillStyleLst>
        <a:solidFill>
          <a:schemeClr val="phClr"/>
        </a:solidFill>
        <a:solidFill>
          <a:schemeClr val="phClr">
            <a:tint val="60000"/>
            <a:satMod val="120000"/>
          </a:schemeClr>
        </a:solidFill>
        <a:solidFill>
          <a:schemeClr val="phClr">
            <a:shade val="75000"/>
            <a:satMod val="16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3970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95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5240" dir="5400000" algn="tl" rotWithShape="0">
              <a:srgbClr val="000000">
                <a:alpha val="7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contourW="9525" prstMaterial="flat">
            <a:bevelT w="0" h="0" prst="coolSlant"/>
            <a:contourClr>
              <a:schemeClr val="phClr">
                <a:shade val="35000"/>
                <a:satMod val="130000"/>
              </a:schemeClr>
            </a:contourClr>
          </a:sp3d>
        </a:effectStyle>
        <a:effectStyle>
          <a:effectLst>
            <a:outerShdw blurRad="76200" dist="25400" dir="5400000" algn="tl" rotWithShape="0">
              <a:srgbClr val="000000">
                <a:alpha val="5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contourW="19050" prstMaterial="flat">
            <a:bevelT w="0" h="0" prst="coolSlant"/>
            <a:contourClr>
              <a:schemeClr val="phClr">
                <a:shade val="25000"/>
                <a:satMod val="14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4000"/>
                <a:shade val="98000"/>
                <a:satMod val="130000"/>
                <a:lumMod val="102000"/>
              </a:schemeClr>
            </a:gs>
            <a:gs pos="100000">
              <a:schemeClr val="phClr">
                <a:tint val="98000"/>
                <a:shade val="78000"/>
                <a:satMod val="14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iew" id="{BA0EB5A6-F2D4-4F82-977B-64ADEE4A2A69}" vid="{3969A8A2-35DB-4E3B-8885-16FD2056867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TM03457515[[fn=View]]</Template>
  <TotalTime>195</TotalTime>
  <Words>199</Words>
  <Application>Microsoft Office PowerPoint</Application>
  <PresentationFormat>Widescreen</PresentationFormat>
  <Paragraphs>72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2" baseType="lpstr">
      <vt:lpstr>Arial</vt:lpstr>
      <vt:lpstr>Century Schoolbook</vt:lpstr>
      <vt:lpstr>Times New Roman</vt:lpstr>
      <vt:lpstr>Wingdings 2</vt:lpstr>
      <vt:lpstr>View</vt:lpstr>
      <vt:lpstr>Personalized College Profile</vt:lpstr>
      <vt:lpstr>Characteristics in a College</vt:lpstr>
      <vt:lpstr>Majors</vt:lpstr>
      <vt:lpstr>Careers</vt:lpstr>
      <vt:lpstr>Top 10 List</vt:lpstr>
      <vt:lpstr>Top 10 List</vt:lpstr>
      <vt:lpstr>Top 10 List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Personalized College Profile</dc:title>
  <dc:creator>Daniel Lomboy</dc:creator>
  <cp:lastModifiedBy>Daniel Lomboy</cp:lastModifiedBy>
  <cp:revision>16</cp:revision>
  <dcterms:created xsi:type="dcterms:W3CDTF">2017-09-11T00:50:38Z</dcterms:created>
  <dcterms:modified xsi:type="dcterms:W3CDTF">2017-09-15T02:02:50Z</dcterms:modified>
</cp:coreProperties>
</file>