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71" r:id="rId6"/>
    <p:sldId id="270" r:id="rId7"/>
    <p:sldId id="267" r:id="rId8"/>
    <p:sldId id="265" r:id="rId9"/>
    <p:sldId id="268" r:id="rId10"/>
    <p:sldId id="266" r:id="rId11"/>
    <p:sldId id="262" r:id="rId12"/>
    <p:sldId id="260" r:id="rId13"/>
    <p:sldId id="264" r:id="rId14"/>
    <p:sldId id="269" r:id="rId15"/>
    <p:sldId id="26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9/15/2017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9/15/2017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9/15/2017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9/15/2017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9/15/2017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2D9F-C704-471B-AD38-335524138749}"/>
              </a:ext>
            </a:extLst>
          </p:cNvPr>
          <p:cNvSpPr>
            <a:spLocks noGrp="1"/>
          </p:cNvSpPr>
          <p:nvPr>
            <p:ph type="ctrTitle"/>
          </p:nvPr>
        </p:nvSpPr>
        <p:spPr/>
        <p:txBody>
          <a:bodyPr/>
          <a:lstStyle/>
          <a:p>
            <a:pPr algn="r"/>
            <a:r>
              <a:rPr lang="en-US" dirty="0"/>
              <a:t>Senior college </a:t>
            </a:r>
            <a:br>
              <a:rPr lang="en-US" dirty="0"/>
            </a:br>
            <a:r>
              <a:rPr lang="en-US" dirty="0"/>
              <a:t>poster project</a:t>
            </a:r>
          </a:p>
        </p:txBody>
      </p:sp>
      <p:sp>
        <p:nvSpPr>
          <p:cNvPr id="3" name="Subtitle 2">
            <a:extLst>
              <a:ext uri="{FF2B5EF4-FFF2-40B4-BE49-F238E27FC236}">
                <a16:creationId xmlns:a16="http://schemas.microsoft.com/office/drawing/2014/main" id="{24190689-0A5B-4787-9A89-84440E5974BF}"/>
              </a:ext>
            </a:extLst>
          </p:cNvPr>
          <p:cNvSpPr>
            <a:spLocks noGrp="1"/>
          </p:cNvSpPr>
          <p:nvPr>
            <p:ph type="subTitle" idx="1"/>
          </p:nvPr>
        </p:nvSpPr>
        <p:spPr>
          <a:xfrm>
            <a:off x="1371600" y="3628501"/>
            <a:ext cx="9448800" cy="654573"/>
          </a:xfrm>
        </p:spPr>
        <p:txBody>
          <a:bodyPr>
            <a:normAutofit fontScale="25000" lnSpcReduction="20000"/>
          </a:bodyPr>
          <a:lstStyle/>
          <a:p>
            <a:endParaRPr lang="en-US" dirty="0"/>
          </a:p>
          <a:p>
            <a:endParaRPr lang="en-US" dirty="0"/>
          </a:p>
          <a:p>
            <a:endParaRPr lang="en-US" sz="8000" dirty="0">
              <a:latin typeface="Algerian" panose="04020705040A02060702" pitchFamily="82" charset="0"/>
            </a:endParaRPr>
          </a:p>
          <a:p>
            <a:pPr algn="r"/>
            <a:r>
              <a:rPr lang="en-US" sz="8000" dirty="0">
                <a:latin typeface="Algerian" panose="04020705040A02060702" pitchFamily="82" charset="0"/>
              </a:rPr>
              <a:t>VICTOR WANG</a:t>
            </a:r>
          </a:p>
          <a:p>
            <a:pPr algn="r"/>
            <a:r>
              <a:rPr lang="en-US" sz="8000" dirty="0">
                <a:latin typeface="Algerian" panose="04020705040A02060702" pitchFamily="82" charset="0"/>
              </a:rPr>
              <a:t>9/15/2017</a:t>
            </a:r>
          </a:p>
        </p:txBody>
      </p:sp>
    </p:spTree>
    <p:extLst>
      <p:ext uri="{BB962C8B-B14F-4D97-AF65-F5344CB8AC3E}">
        <p14:creationId xmlns:p14="http://schemas.microsoft.com/office/powerpoint/2010/main" val="127044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CD9F-7EBC-4EE9-8EBB-B43C936012E8}"/>
              </a:ext>
            </a:extLst>
          </p:cNvPr>
          <p:cNvSpPr>
            <a:spLocks noGrp="1"/>
          </p:cNvSpPr>
          <p:nvPr>
            <p:ph type="title"/>
          </p:nvPr>
        </p:nvSpPr>
        <p:spPr/>
        <p:txBody>
          <a:bodyPr/>
          <a:lstStyle/>
          <a:p>
            <a:r>
              <a:rPr lang="en-US"/>
              <a:t>University of California: Irvine</a:t>
            </a:r>
            <a:endParaRPr lang="en-US" dirty="0"/>
          </a:p>
        </p:txBody>
      </p:sp>
      <p:sp>
        <p:nvSpPr>
          <p:cNvPr id="3" name="Content Placeholder 2">
            <a:extLst>
              <a:ext uri="{FF2B5EF4-FFF2-40B4-BE49-F238E27FC236}">
                <a16:creationId xmlns:a16="http://schemas.microsoft.com/office/drawing/2014/main" id="{6EDBB2CD-71D5-47EE-BAE9-DEFC85E5A997}"/>
              </a:ext>
            </a:extLst>
          </p:cNvPr>
          <p:cNvSpPr>
            <a:spLocks noGrp="1"/>
          </p:cNvSpPr>
          <p:nvPr>
            <p:ph idx="1"/>
          </p:nvPr>
        </p:nvSpPr>
        <p:spPr/>
        <p:txBody>
          <a:bodyPr/>
          <a:lstStyle/>
          <a:p>
            <a:r>
              <a:rPr lang="en-US"/>
              <a:t>The </a:t>
            </a:r>
            <a:r>
              <a:rPr lang="en-US" b="1"/>
              <a:t>University of California, Irvine </a:t>
            </a:r>
            <a:r>
              <a:rPr lang="en-US"/>
              <a:t>is a public research university located in Irvine, California, United States, and one of the 10 campuses in the University of California (UC) system. </a:t>
            </a:r>
          </a:p>
          <a:p>
            <a:r>
              <a:rPr lang="en-US"/>
              <a:t>University of California Irvine is great at Business/Marketing, Engineering, and Computer.</a:t>
            </a:r>
          </a:p>
          <a:p>
            <a:r>
              <a:rPr lang="en-US"/>
              <a:t>For 2017, </a:t>
            </a:r>
            <a:r>
              <a:rPr lang="en-US" i="1"/>
              <a:t>U.S. News &amp; World Report</a:t>
            </a:r>
            <a:r>
              <a:rPr lang="en-US"/>
              <a:t> ranked UC Irvine tied for 39th among national universities and 9th among public universities in the U.S.</a:t>
            </a:r>
          </a:p>
          <a:p>
            <a:r>
              <a:rPr lang="en-US"/>
              <a:t>As I know most of students in Irvine are Asian and I’d like to get into this society to make more friends there.</a:t>
            </a:r>
          </a:p>
          <a:p>
            <a:r>
              <a:rPr lang="en-US"/>
              <a:t>I feel like this college would be the hardest one to get in.</a:t>
            </a:r>
            <a:endParaRPr lang="en-US" dirty="0"/>
          </a:p>
        </p:txBody>
      </p:sp>
      <p:pic>
        <p:nvPicPr>
          <p:cNvPr id="7172" name="Picture 4" descr="The University of California Irvine.svg">
            <a:extLst>
              <a:ext uri="{FF2B5EF4-FFF2-40B4-BE49-F238E27FC236}">
                <a16:creationId xmlns:a16="http://schemas.microsoft.com/office/drawing/2014/main" id="{94D9F1E4-9527-4AAD-968A-055031463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954" y="43444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1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971C-098A-4D7B-B8CC-CE3097FF7F9D}"/>
              </a:ext>
            </a:extLst>
          </p:cNvPr>
          <p:cNvSpPr>
            <a:spLocks noGrp="1"/>
          </p:cNvSpPr>
          <p:nvPr>
            <p:ph type="title"/>
          </p:nvPr>
        </p:nvSpPr>
        <p:spPr/>
        <p:txBody>
          <a:bodyPr/>
          <a:lstStyle/>
          <a:p>
            <a:r>
              <a:rPr lang="en-US" dirty="0"/>
              <a:t>University of California: Santa Cruz</a:t>
            </a:r>
          </a:p>
        </p:txBody>
      </p:sp>
      <p:sp>
        <p:nvSpPr>
          <p:cNvPr id="3" name="Content Placeholder 2">
            <a:extLst>
              <a:ext uri="{FF2B5EF4-FFF2-40B4-BE49-F238E27FC236}">
                <a16:creationId xmlns:a16="http://schemas.microsoft.com/office/drawing/2014/main" id="{1E211368-192B-4907-BA60-242BDBD93484}"/>
              </a:ext>
            </a:extLst>
          </p:cNvPr>
          <p:cNvSpPr>
            <a:spLocks noGrp="1"/>
          </p:cNvSpPr>
          <p:nvPr>
            <p:ph idx="1"/>
          </p:nvPr>
        </p:nvSpPr>
        <p:spPr/>
        <p:txBody>
          <a:bodyPr/>
          <a:lstStyle/>
          <a:p>
            <a:r>
              <a:rPr lang="en-US" dirty="0"/>
              <a:t>University of California Santa Cruz is a public research university and one of 10 campuses in the University of California system.</a:t>
            </a:r>
          </a:p>
          <a:p>
            <a:r>
              <a:rPr lang="en-US" dirty="0"/>
              <a:t>UC Santa Cruz was tied for 27th in the list of Best Global Universities and 79th in the list of Best National Universities in the United States by </a:t>
            </a:r>
            <a:r>
              <a:rPr lang="en-US" i="1" dirty="0"/>
              <a:t>U.S. News &amp; World Report</a:t>
            </a:r>
            <a:r>
              <a:rPr lang="en-US" dirty="0"/>
              <a:t>'s 2017 rankings.</a:t>
            </a:r>
          </a:p>
          <a:p>
            <a:r>
              <a:rPr lang="en-US" dirty="0"/>
              <a:t>Popular undergraduate majors include Business Management Economics and Psychology. </a:t>
            </a:r>
          </a:p>
          <a:p>
            <a:r>
              <a:rPr lang="en-US" dirty="0"/>
              <a:t>The campus is so beautiful specially it’s nearby the ocean which is a such cool thing. And I am really interested about the banana slugs, I can’t wait to see them.</a:t>
            </a:r>
          </a:p>
        </p:txBody>
      </p:sp>
      <p:pic>
        <p:nvPicPr>
          <p:cNvPr id="4" name="Picture 4" descr="The University of California 1868 UCSC.svg">
            <a:extLst>
              <a:ext uri="{FF2B5EF4-FFF2-40B4-BE49-F238E27FC236}">
                <a16:creationId xmlns:a16="http://schemas.microsoft.com/office/drawing/2014/main" id="{E1C0A960-B301-4F33-A161-7A0193F73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533401"/>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20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18E9-724C-466A-A9FB-56AD4F66AA0D}"/>
              </a:ext>
            </a:extLst>
          </p:cNvPr>
          <p:cNvSpPr>
            <a:spLocks noGrp="1"/>
          </p:cNvSpPr>
          <p:nvPr>
            <p:ph type="title"/>
          </p:nvPr>
        </p:nvSpPr>
        <p:spPr/>
        <p:txBody>
          <a:bodyPr/>
          <a:lstStyle/>
          <a:p>
            <a:r>
              <a:rPr lang="en-US" dirty="0"/>
              <a:t>University of California: Riverside</a:t>
            </a:r>
          </a:p>
        </p:txBody>
      </p:sp>
      <p:sp>
        <p:nvSpPr>
          <p:cNvPr id="3" name="Content Placeholder 2">
            <a:extLst>
              <a:ext uri="{FF2B5EF4-FFF2-40B4-BE49-F238E27FC236}">
                <a16:creationId xmlns:a16="http://schemas.microsoft.com/office/drawing/2014/main" id="{59B62E05-4C87-4D35-AA62-FA503576B6EF}"/>
              </a:ext>
            </a:extLst>
          </p:cNvPr>
          <p:cNvSpPr>
            <a:spLocks noGrp="1"/>
          </p:cNvSpPr>
          <p:nvPr>
            <p:ph idx="1"/>
          </p:nvPr>
        </p:nvSpPr>
        <p:spPr>
          <a:xfrm>
            <a:off x="685800" y="2152615"/>
            <a:ext cx="10820400" cy="4024125"/>
          </a:xfrm>
        </p:spPr>
        <p:txBody>
          <a:bodyPr/>
          <a:lstStyle/>
          <a:p>
            <a:r>
              <a:rPr lang="en-US" dirty="0"/>
              <a:t>The </a:t>
            </a:r>
            <a:r>
              <a:rPr lang="en-US" b="1" dirty="0"/>
              <a:t>University of California, Riverside </a:t>
            </a:r>
            <a:r>
              <a:rPr lang="en-US" dirty="0"/>
              <a:t>is a public research university  and one of the 10 general campuses of the University of California system. </a:t>
            </a:r>
          </a:p>
          <a:p>
            <a:r>
              <a:rPr lang="en-US" dirty="0"/>
              <a:t>In the 2017 edition of U.S. News &amp; World Report</a:t>
            </a:r>
            <a:r>
              <a:rPr lang="en-US" i="1" dirty="0"/>
              <a:t>'</a:t>
            </a:r>
            <a:r>
              <a:rPr lang="en-US" dirty="0"/>
              <a:t>s "America's Best Colleges", UCR was ranked tied for 118th among national universities</a:t>
            </a:r>
          </a:p>
          <a:p>
            <a:r>
              <a:rPr lang="en-US" dirty="0"/>
              <a:t>Majors that UCR offers are Business Administration and Management, General, Electrical, Electronics and Communications Engineering, and Mechanical Engineering that I am interested about and it also offers master and doctoral for these majors.</a:t>
            </a:r>
          </a:p>
          <a:p>
            <a:r>
              <a:rPr lang="en-US" dirty="0"/>
              <a:t>UCR is one of my good fit college and it’s close to the city which I am really like it.</a:t>
            </a:r>
          </a:p>
        </p:txBody>
      </p:sp>
      <p:pic>
        <p:nvPicPr>
          <p:cNvPr id="1026" name="Picture 2" descr="UC Riverside seal.svg">
            <a:extLst>
              <a:ext uri="{FF2B5EF4-FFF2-40B4-BE49-F238E27FC236}">
                <a16:creationId xmlns:a16="http://schemas.microsoft.com/office/drawing/2014/main" id="{3DF77F01-7100-4260-9E4A-91817C62D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209" y="3241822"/>
            <a:ext cx="3352713" cy="33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0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A02E-6496-44DB-95B1-E2A6351EDE36}"/>
              </a:ext>
            </a:extLst>
          </p:cNvPr>
          <p:cNvSpPr>
            <a:spLocks noGrp="1"/>
          </p:cNvSpPr>
          <p:nvPr>
            <p:ph type="title"/>
          </p:nvPr>
        </p:nvSpPr>
        <p:spPr>
          <a:xfrm>
            <a:off x="2895600" y="764373"/>
            <a:ext cx="8610600" cy="5208588"/>
          </a:xfrm>
        </p:spPr>
        <p:txBody>
          <a:bodyPr>
            <a:normAutofit/>
          </a:bodyPr>
          <a:lstStyle/>
          <a:p>
            <a:r>
              <a:rPr lang="en-US" sz="8800" dirty="0"/>
              <a:t>Safe college</a:t>
            </a:r>
          </a:p>
        </p:txBody>
      </p:sp>
      <p:sp>
        <p:nvSpPr>
          <p:cNvPr id="3" name="Content Placeholder 2">
            <a:extLst>
              <a:ext uri="{FF2B5EF4-FFF2-40B4-BE49-F238E27FC236}">
                <a16:creationId xmlns:a16="http://schemas.microsoft.com/office/drawing/2014/main" id="{5DCA3875-5AF6-4543-99D7-D57919C362B3}"/>
              </a:ext>
            </a:extLst>
          </p:cNvPr>
          <p:cNvSpPr>
            <a:spLocks noGrp="1"/>
          </p:cNvSpPr>
          <p:nvPr>
            <p:ph idx="1"/>
          </p:nvPr>
        </p:nvSpPr>
        <p:spPr>
          <a:xfrm>
            <a:off x="249573" y="6380666"/>
            <a:ext cx="10820400" cy="4024125"/>
          </a:xfrm>
        </p:spPr>
        <p:txBody>
          <a:bodyPr/>
          <a:lstStyle/>
          <a:p>
            <a:endParaRPr lang="en-US" i="1" dirty="0"/>
          </a:p>
        </p:txBody>
      </p:sp>
    </p:spTree>
    <p:extLst>
      <p:ext uri="{BB962C8B-B14F-4D97-AF65-F5344CB8AC3E}">
        <p14:creationId xmlns:p14="http://schemas.microsoft.com/office/powerpoint/2010/main" val="122368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969A-F4A1-475D-B1F0-EAF9D2D833C7}"/>
              </a:ext>
            </a:extLst>
          </p:cNvPr>
          <p:cNvSpPr>
            <a:spLocks noGrp="1"/>
          </p:cNvSpPr>
          <p:nvPr>
            <p:ph type="title"/>
          </p:nvPr>
        </p:nvSpPr>
        <p:spPr/>
        <p:txBody>
          <a:bodyPr>
            <a:normAutofit fontScale="90000"/>
          </a:bodyPr>
          <a:lstStyle/>
          <a:p>
            <a:r>
              <a:rPr lang="en-US" dirty="0"/>
              <a:t>University of California, Merced</a:t>
            </a:r>
            <a:br>
              <a:rPr lang="en-US" dirty="0"/>
            </a:br>
            <a:endParaRPr lang="en-US" dirty="0"/>
          </a:p>
        </p:txBody>
      </p:sp>
      <p:sp>
        <p:nvSpPr>
          <p:cNvPr id="3" name="Content Placeholder 2">
            <a:extLst>
              <a:ext uri="{FF2B5EF4-FFF2-40B4-BE49-F238E27FC236}">
                <a16:creationId xmlns:a16="http://schemas.microsoft.com/office/drawing/2014/main" id="{A23CE88C-FCA9-4112-953B-369B040FE0A5}"/>
              </a:ext>
            </a:extLst>
          </p:cNvPr>
          <p:cNvSpPr>
            <a:spLocks noGrp="1"/>
          </p:cNvSpPr>
          <p:nvPr>
            <p:ph idx="1"/>
          </p:nvPr>
        </p:nvSpPr>
        <p:spPr/>
        <p:txBody>
          <a:bodyPr>
            <a:normAutofit lnSpcReduction="10000"/>
          </a:bodyPr>
          <a:lstStyle/>
          <a:p>
            <a:r>
              <a:rPr lang="en-US" dirty="0"/>
              <a:t>The </a:t>
            </a:r>
            <a:r>
              <a:rPr lang="en-US" b="1" dirty="0"/>
              <a:t>University of California, Merced</a:t>
            </a:r>
            <a:r>
              <a:rPr lang="en-US" dirty="0"/>
              <a:t> is the tenth and newest of the University of California campuses.</a:t>
            </a:r>
          </a:p>
          <a:p>
            <a:r>
              <a:rPr lang="en-US" dirty="0"/>
              <a:t>Established in 2005, UC Merced is the first American research university to be built in the 21st century.</a:t>
            </a:r>
          </a:p>
          <a:p>
            <a:r>
              <a:rPr lang="en-US" dirty="0"/>
              <a:t>UC Merced was tied for 78th "Top Public School" and tied for 152nd in the list of "Best National Universities" in the U.S. by </a:t>
            </a:r>
            <a:r>
              <a:rPr lang="en-US" i="1" dirty="0"/>
              <a:t>U.S. News &amp; World Report</a:t>
            </a:r>
            <a:r>
              <a:rPr lang="en-US" dirty="0"/>
              <a:t>'s 2017 rankings.</a:t>
            </a:r>
          </a:p>
          <a:p>
            <a:r>
              <a:rPr lang="en-US" dirty="0"/>
              <a:t>Also, in the same rankings, UC Merced's undergraduate engineering program was ranked tied for 151st at schools whose highest degree is a doctorate.</a:t>
            </a:r>
          </a:p>
          <a:p>
            <a:r>
              <a:rPr lang="en-US" dirty="0"/>
              <a:t>Since they sent me a letter and interested about me, I would consider it as my back up plan.</a:t>
            </a:r>
          </a:p>
        </p:txBody>
      </p:sp>
      <p:pic>
        <p:nvPicPr>
          <p:cNvPr id="10242" name="Picture 2" descr="The University of California 1868 Merced.svg">
            <a:extLst>
              <a:ext uri="{FF2B5EF4-FFF2-40B4-BE49-F238E27FC236}">
                <a16:creationId xmlns:a16="http://schemas.microsoft.com/office/drawing/2014/main" id="{AAB5CBC1-6470-4786-B2E9-80D00DD7F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175" y="533401"/>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22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B7AC-54CD-4816-AED5-737302B4D4A7}"/>
              </a:ext>
            </a:extLst>
          </p:cNvPr>
          <p:cNvSpPr>
            <a:spLocks noGrp="1"/>
          </p:cNvSpPr>
          <p:nvPr>
            <p:ph type="title"/>
          </p:nvPr>
        </p:nvSpPr>
        <p:spPr/>
        <p:txBody>
          <a:bodyPr/>
          <a:lstStyle/>
          <a:p>
            <a:r>
              <a:rPr lang="en-US" dirty="0"/>
              <a:t>San Francisco State University</a:t>
            </a:r>
          </a:p>
        </p:txBody>
      </p:sp>
      <p:sp>
        <p:nvSpPr>
          <p:cNvPr id="3" name="Content Placeholder 2">
            <a:extLst>
              <a:ext uri="{FF2B5EF4-FFF2-40B4-BE49-F238E27FC236}">
                <a16:creationId xmlns:a16="http://schemas.microsoft.com/office/drawing/2014/main" id="{22955985-AE4B-4064-A459-6C68F9BF18D8}"/>
              </a:ext>
            </a:extLst>
          </p:cNvPr>
          <p:cNvSpPr>
            <a:spLocks noGrp="1"/>
          </p:cNvSpPr>
          <p:nvPr>
            <p:ph idx="1"/>
          </p:nvPr>
        </p:nvSpPr>
        <p:spPr/>
        <p:txBody>
          <a:bodyPr/>
          <a:lstStyle/>
          <a:p>
            <a:r>
              <a:rPr lang="en-US" b="1" dirty="0"/>
              <a:t>San Francisco State University </a:t>
            </a:r>
            <a:r>
              <a:rPr lang="en-US" dirty="0"/>
              <a:t>is a public research university located in San Francisco, California, United States. </a:t>
            </a:r>
          </a:p>
          <a:p>
            <a:r>
              <a:rPr lang="en-US" dirty="0"/>
              <a:t>San Francisco State was ranked the 24th top college in the United States by </a:t>
            </a:r>
            <a:r>
              <a:rPr lang="en-US" dirty="0" err="1"/>
              <a:t>Payscale</a:t>
            </a:r>
            <a:r>
              <a:rPr lang="en-US" dirty="0"/>
              <a:t> and College Net's Social Mobility Index college rankings.</a:t>
            </a:r>
          </a:p>
          <a:p>
            <a:r>
              <a:rPr lang="en-US" dirty="0"/>
              <a:t>The university is currently ranked as the 50th best master's-granting university in the Western United States by U.S. News &amp; World Report.</a:t>
            </a:r>
          </a:p>
          <a:p>
            <a:r>
              <a:rPr lang="en-US" dirty="0"/>
              <a:t>I just saw it on college board and I think it’s not a bad choice to be a back up school. Because all I want is to get out of where I live now. And I like San Francisco city, it’s pretty cool school that nearby to the wonderful city.</a:t>
            </a:r>
          </a:p>
        </p:txBody>
      </p:sp>
    </p:spTree>
    <p:extLst>
      <p:ext uri="{BB962C8B-B14F-4D97-AF65-F5344CB8AC3E}">
        <p14:creationId xmlns:p14="http://schemas.microsoft.com/office/powerpoint/2010/main" val="404823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4E3F-D045-4716-9632-DFEB32F3E906}"/>
              </a:ext>
            </a:extLst>
          </p:cNvPr>
          <p:cNvSpPr>
            <a:spLocks noGrp="1"/>
          </p:cNvSpPr>
          <p:nvPr>
            <p:ph type="title"/>
          </p:nvPr>
        </p:nvSpPr>
        <p:spPr>
          <a:xfrm>
            <a:off x="1687584" y="528506"/>
            <a:ext cx="9754999" cy="5629012"/>
          </a:xfrm>
        </p:spPr>
        <p:txBody>
          <a:bodyPr>
            <a:normAutofit/>
          </a:bodyPr>
          <a:lstStyle/>
          <a:p>
            <a:r>
              <a:rPr lang="en-US" sz="9600" dirty="0"/>
              <a:t>Thank you!</a:t>
            </a:r>
            <a:br>
              <a:rPr lang="en-US" sz="9600" dirty="0"/>
            </a:br>
            <a:r>
              <a:rPr lang="zh-CN" altLang="en-US" sz="9600" dirty="0"/>
              <a:t>非常感谢！</a:t>
            </a:r>
            <a:endParaRPr lang="en-US" sz="9600" dirty="0"/>
          </a:p>
        </p:txBody>
      </p:sp>
    </p:spTree>
    <p:extLst>
      <p:ext uri="{BB962C8B-B14F-4D97-AF65-F5344CB8AC3E}">
        <p14:creationId xmlns:p14="http://schemas.microsoft.com/office/powerpoint/2010/main" val="334066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9247-657A-486E-9E9E-40115EBEAA96}"/>
              </a:ext>
            </a:extLst>
          </p:cNvPr>
          <p:cNvSpPr>
            <a:spLocks noGrp="1"/>
          </p:cNvSpPr>
          <p:nvPr>
            <p:ph type="title"/>
          </p:nvPr>
        </p:nvSpPr>
        <p:spPr>
          <a:xfrm>
            <a:off x="1790700" y="638538"/>
            <a:ext cx="8610600" cy="1293028"/>
          </a:xfrm>
        </p:spPr>
        <p:txBody>
          <a:bodyPr/>
          <a:lstStyle/>
          <a:p>
            <a:r>
              <a:rPr lang="en-US" dirty="0"/>
              <a:t>College preferences</a:t>
            </a:r>
          </a:p>
        </p:txBody>
      </p:sp>
      <p:sp>
        <p:nvSpPr>
          <p:cNvPr id="3" name="Content Placeholder 2">
            <a:extLst>
              <a:ext uri="{FF2B5EF4-FFF2-40B4-BE49-F238E27FC236}">
                <a16:creationId xmlns:a16="http://schemas.microsoft.com/office/drawing/2014/main" id="{B7EDC1FF-A90B-4FEA-99F2-06D249BC8CF1}"/>
              </a:ext>
            </a:extLst>
          </p:cNvPr>
          <p:cNvSpPr>
            <a:spLocks noGrp="1"/>
          </p:cNvSpPr>
          <p:nvPr>
            <p:ph idx="1"/>
          </p:nvPr>
        </p:nvSpPr>
        <p:spPr/>
        <p:txBody>
          <a:bodyPr/>
          <a:lstStyle/>
          <a:p>
            <a:r>
              <a:rPr lang="en-US" dirty="0"/>
              <a:t>My name is Jianhong Wang, majors I’m interested in engineer, business and agricultural.</a:t>
            </a:r>
          </a:p>
          <a:p>
            <a:r>
              <a:rPr lang="en-US" dirty="0"/>
              <a:t>I prefer a college that has a good ranking on NEWS. </a:t>
            </a:r>
          </a:p>
          <a:p>
            <a:r>
              <a:rPr lang="en-US" dirty="0"/>
              <a:t>The setting of college which I prefer to be Urban, Co-Ed, and Public. I like bigger school, so 10000 or greater of student population is best for me.</a:t>
            </a:r>
          </a:p>
          <a:p>
            <a:r>
              <a:rPr lang="en-US" dirty="0"/>
              <a:t>Well known for my area of study, school nearby apartments, work-study program and competitive GPA and test scores are important for me.</a:t>
            </a:r>
          </a:p>
          <a:p>
            <a:r>
              <a:rPr lang="en-US" dirty="0"/>
              <a:t>Semester system, weather, religious, Greek life, EOP program, study abroad program, dorm setup, and percent of students who receive financial aid are all not important for me.</a:t>
            </a:r>
          </a:p>
          <a:p>
            <a:endParaRPr lang="en-US" dirty="0"/>
          </a:p>
        </p:txBody>
      </p:sp>
    </p:spTree>
    <p:extLst>
      <p:ext uri="{BB962C8B-B14F-4D97-AF65-F5344CB8AC3E}">
        <p14:creationId xmlns:p14="http://schemas.microsoft.com/office/powerpoint/2010/main" val="89055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A8BD-7EC6-47F9-8E03-E581D8669F27}"/>
              </a:ext>
            </a:extLst>
          </p:cNvPr>
          <p:cNvSpPr>
            <a:spLocks noGrp="1"/>
          </p:cNvSpPr>
          <p:nvPr>
            <p:ph type="title"/>
          </p:nvPr>
        </p:nvSpPr>
        <p:spPr/>
        <p:txBody>
          <a:bodyPr>
            <a:normAutofit/>
          </a:bodyPr>
          <a:lstStyle/>
          <a:p>
            <a:r>
              <a:rPr lang="en-US" dirty="0"/>
              <a:t>Stanford University</a:t>
            </a:r>
            <a:br>
              <a:rPr lang="en-US" dirty="0"/>
            </a:br>
            <a:r>
              <a:rPr lang="en-US" dirty="0"/>
              <a:t>MY DREAM SCHOOL</a:t>
            </a:r>
          </a:p>
        </p:txBody>
      </p:sp>
      <p:sp>
        <p:nvSpPr>
          <p:cNvPr id="3" name="Content Placeholder 2">
            <a:extLst>
              <a:ext uri="{FF2B5EF4-FFF2-40B4-BE49-F238E27FC236}">
                <a16:creationId xmlns:a16="http://schemas.microsoft.com/office/drawing/2014/main" id="{9F282AD2-AEFE-478F-9CE3-161104F080C7}"/>
              </a:ext>
            </a:extLst>
          </p:cNvPr>
          <p:cNvSpPr>
            <a:spLocks noGrp="1"/>
          </p:cNvSpPr>
          <p:nvPr>
            <p:ph idx="1"/>
          </p:nvPr>
        </p:nvSpPr>
        <p:spPr>
          <a:xfrm>
            <a:off x="685800" y="2194560"/>
            <a:ext cx="10820400" cy="4024125"/>
          </a:xfrm>
        </p:spPr>
        <p:txBody>
          <a:bodyPr/>
          <a:lstStyle/>
          <a:p>
            <a:r>
              <a:rPr lang="en-US" dirty="0"/>
              <a:t> </a:t>
            </a:r>
            <a:r>
              <a:rPr lang="en-US" b="1" dirty="0"/>
              <a:t>Stanford University </a:t>
            </a:r>
            <a:r>
              <a:rPr lang="en-US" dirty="0"/>
              <a:t>is</a:t>
            </a:r>
            <a:r>
              <a:rPr lang="en-US" b="1" dirty="0"/>
              <a:t> </a:t>
            </a:r>
            <a:r>
              <a:rPr lang="en-US" dirty="0"/>
              <a:t>a private research university in Stanford, California, adjacent to Palo Alto and between San Jose and San Francisco. Stanford's undergraduate program is the most selective in America.</a:t>
            </a:r>
          </a:p>
          <a:p>
            <a:r>
              <a:rPr lang="en-US" dirty="0"/>
              <a:t>Stanford University is the most well known school in the world, therefore, it’s rank 5.</a:t>
            </a:r>
          </a:p>
          <a:p>
            <a:r>
              <a:rPr lang="en-US" dirty="0"/>
              <a:t>Stanford University is one of two college that I actually went there to see, the campus was amazing and I loved it so much.</a:t>
            </a:r>
          </a:p>
          <a:p>
            <a:r>
              <a:rPr lang="en-US" dirty="0"/>
              <a:t>The biggest point that I want to get into this school only because of the brand Stanford.</a:t>
            </a:r>
          </a:p>
          <a:p>
            <a:endParaRPr lang="en-US" dirty="0"/>
          </a:p>
        </p:txBody>
      </p:sp>
      <p:pic>
        <p:nvPicPr>
          <p:cNvPr id="3076" name="Picture 4" descr="https://upload.wikimedia.org/wikipedia/commons/thumb/c/cd/Stanford_Oval_May_2011_panorama.jpg/800px-Stanford_Oval_May_2011_panorama.jpg">
            <a:extLst>
              <a:ext uri="{FF2B5EF4-FFF2-40B4-BE49-F238E27FC236}">
                <a16:creationId xmlns:a16="http://schemas.microsoft.com/office/drawing/2014/main" id="{DD0B23BC-D605-4ADF-B2B1-FA9FA0D82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403" y="5247691"/>
            <a:ext cx="5271797" cy="13179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tanford University seal 2003.svg">
            <a:extLst>
              <a:ext uri="{FF2B5EF4-FFF2-40B4-BE49-F238E27FC236}">
                <a16:creationId xmlns:a16="http://schemas.microsoft.com/office/drawing/2014/main" id="{4EC72D04-25FD-46DC-A5F3-B1018DB1A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943" y="62721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14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9573-2AD6-41C6-9085-FD6DC5370244}"/>
              </a:ext>
            </a:extLst>
          </p:cNvPr>
          <p:cNvSpPr>
            <a:spLocks noGrp="1"/>
          </p:cNvSpPr>
          <p:nvPr>
            <p:ph type="title"/>
          </p:nvPr>
        </p:nvSpPr>
        <p:spPr>
          <a:xfrm>
            <a:off x="1704362" y="2194560"/>
            <a:ext cx="9880833" cy="3476398"/>
          </a:xfrm>
        </p:spPr>
        <p:txBody>
          <a:bodyPr>
            <a:normAutofit/>
          </a:bodyPr>
          <a:lstStyle/>
          <a:p>
            <a:r>
              <a:rPr lang="en-US" sz="9600" dirty="0"/>
              <a:t>Reaching</a:t>
            </a:r>
            <a:br>
              <a:rPr lang="en-US" sz="9600" dirty="0"/>
            </a:br>
            <a:r>
              <a:rPr lang="en-US" sz="9600" dirty="0"/>
              <a:t> colleges</a:t>
            </a:r>
          </a:p>
        </p:txBody>
      </p:sp>
      <p:sp>
        <p:nvSpPr>
          <p:cNvPr id="3" name="Content Placeholder 2">
            <a:extLst>
              <a:ext uri="{FF2B5EF4-FFF2-40B4-BE49-F238E27FC236}">
                <a16:creationId xmlns:a16="http://schemas.microsoft.com/office/drawing/2014/main" id="{4366D0F1-73C9-4A9A-A2DE-03678EDFF2CF}"/>
              </a:ext>
            </a:extLst>
          </p:cNvPr>
          <p:cNvSpPr>
            <a:spLocks noGrp="1"/>
          </p:cNvSpPr>
          <p:nvPr>
            <p:ph idx="1"/>
          </p:nvPr>
        </p:nvSpPr>
        <p:spPr>
          <a:xfrm>
            <a:off x="2212596" y="6758171"/>
            <a:ext cx="10820400" cy="4024125"/>
          </a:xfrm>
        </p:spPr>
        <p:txBody>
          <a:bodyPr/>
          <a:lstStyle/>
          <a:p>
            <a:endParaRPr lang="en-US" dirty="0"/>
          </a:p>
        </p:txBody>
      </p:sp>
    </p:spTree>
    <p:extLst>
      <p:ext uri="{BB962C8B-B14F-4D97-AF65-F5344CB8AC3E}">
        <p14:creationId xmlns:p14="http://schemas.microsoft.com/office/powerpoint/2010/main" val="323750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6E2D-FD06-4AC8-93DB-4031BB53E22F}"/>
              </a:ext>
            </a:extLst>
          </p:cNvPr>
          <p:cNvSpPr>
            <a:spLocks noGrp="1"/>
          </p:cNvSpPr>
          <p:nvPr>
            <p:ph type="title"/>
          </p:nvPr>
        </p:nvSpPr>
        <p:spPr/>
        <p:txBody>
          <a:bodyPr/>
          <a:lstStyle/>
          <a:p>
            <a:r>
              <a:rPr lang="en-US" dirty="0"/>
              <a:t>University of California: Santa Barbara</a:t>
            </a:r>
          </a:p>
        </p:txBody>
      </p:sp>
      <p:sp>
        <p:nvSpPr>
          <p:cNvPr id="3" name="Content Placeholder 2">
            <a:extLst>
              <a:ext uri="{FF2B5EF4-FFF2-40B4-BE49-F238E27FC236}">
                <a16:creationId xmlns:a16="http://schemas.microsoft.com/office/drawing/2014/main" id="{B58461DA-D993-4D9E-B48D-29FBF3E13A03}"/>
              </a:ext>
            </a:extLst>
          </p:cNvPr>
          <p:cNvSpPr>
            <a:spLocks noGrp="1"/>
          </p:cNvSpPr>
          <p:nvPr>
            <p:ph idx="1"/>
          </p:nvPr>
        </p:nvSpPr>
        <p:spPr/>
        <p:txBody>
          <a:bodyPr/>
          <a:lstStyle/>
          <a:p>
            <a:r>
              <a:rPr lang="en-US" dirty="0"/>
              <a:t>The </a:t>
            </a:r>
            <a:r>
              <a:rPr lang="en-US" b="1" dirty="0"/>
              <a:t>University of California, Santa Barbara</a:t>
            </a:r>
            <a:r>
              <a:rPr lang="en-US" dirty="0"/>
              <a:t> is a public research university and one of the 10 campuses of the University of California system. </a:t>
            </a:r>
          </a:p>
          <a:p>
            <a:r>
              <a:rPr lang="en-US" dirty="0"/>
              <a:t>UCSB is considered to be a "Public Ivy". The 2016 edition of </a:t>
            </a:r>
            <a:r>
              <a:rPr lang="en-US" i="1" dirty="0"/>
              <a:t>U.S. News &amp; World Report </a:t>
            </a:r>
            <a:r>
              <a:rPr lang="en-US" dirty="0"/>
              <a:t>ranked UC Santa Barbara as tied for the 37th best university (and 8th best public university) in the United States.</a:t>
            </a:r>
            <a:r>
              <a:rPr lang="en-US" baseline="30000" dirty="0"/>
              <a:t> </a:t>
            </a:r>
          </a:p>
          <a:p>
            <a:r>
              <a:rPr lang="en-US" dirty="0"/>
              <a:t>UCSB also placed 6th among public universities in its list of colleges and universities that offer students the best education value.</a:t>
            </a:r>
          </a:p>
          <a:p>
            <a:r>
              <a:rPr lang="en-US" dirty="0"/>
              <a:t>Majors offering included: Computer and Information Sciences, General, Chemical Engineering, Computer Engineering, General, Electrical, Electronics and Communications Engineering, and Mechanical Engineering.</a:t>
            </a:r>
          </a:p>
        </p:txBody>
      </p:sp>
      <p:pic>
        <p:nvPicPr>
          <p:cNvPr id="8194" name="Picture 2" descr="UC Santa Barbara seal.svg">
            <a:extLst>
              <a:ext uri="{FF2B5EF4-FFF2-40B4-BE49-F238E27FC236}">
                <a16:creationId xmlns:a16="http://schemas.microsoft.com/office/drawing/2014/main" id="{CB5D0654-67E6-405C-85CF-242DBCF76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357" y="62865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3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1DDE-52CB-47F3-BE3B-4731FE575F75}"/>
              </a:ext>
            </a:extLst>
          </p:cNvPr>
          <p:cNvSpPr>
            <a:spLocks noGrp="1"/>
          </p:cNvSpPr>
          <p:nvPr>
            <p:ph type="title"/>
          </p:nvPr>
        </p:nvSpPr>
        <p:spPr/>
        <p:txBody>
          <a:bodyPr/>
          <a:lstStyle/>
          <a:p>
            <a:r>
              <a:rPr lang="en-US" dirty="0"/>
              <a:t>University of California, San Francisco</a:t>
            </a:r>
          </a:p>
        </p:txBody>
      </p:sp>
      <p:sp>
        <p:nvSpPr>
          <p:cNvPr id="3" name="Content Placeholder 2">
            <a:extLst>
              <a:ext uri="{FF2B5EF4-FFF2-40B4-BE49-F238E27FC236}">
                <a16:creationId xmlns:a16="http://schemas.microsoft.com/office/drawing/2014/main" id="{DF146F91-8634-466D-BA96-8893D8211A9F}"/>
              </a:ext>
            </a:extLst>
          </p:cNvPr>
          <p:cNvSpPr>
            <a:spLocks noGrp="1"/>
          </p:cNvSpPr>
          <p:nvPr>
            <p:ph idx="1"/>
          </p:nvPr>
        </p:nvSpPr>
        <p:spPr/>
        <p:txBody>
          <a:bodyPr/>
          <a:lstStyle/>
          <a:p>
            <a:r>
              <a:rPr lang="en-US" dirty="0"/>
              <a:t>The </a:t>
            </a:r>
            <a:r>
              <a:rPr lang="en-US" b="1" dirty="0"/>
              <a:t>University of California, San Francisco</a:t>
            </a:r>
            <a:r>
              <a:rPr lang="en-US" dirty="0"/>
              <a:t> (</a:t>
            </a:r>
            <a:r>
              <a:rPr lang="en-US" b="1" dirty="0"/>
              <a:t>UCSF</a:t>
            </a:r>
            <a:r>
              <a:rPr lang="en-US" dirty="0"/>
              <a:t>), is a research university located in San Francisco, California and part of the University of California system. </a:t>
            </a:r>
          </a:p>
          <a:p>
            <a:r>
              <a:rPr lang="en-US" dirty="0"/>
              <a:t>The university is entirely dedicated to health sciences and is a major center of medical and biological research and teaching, and is ranked as one of the top universities in the biomedical field in the country and around the world.</a:t>
            </a:r>
          </a:p>
          <a:p>
            <a:r>
              <a:rPr lang="en-US" dirty="0"/>
              <a:t>If I can get in to UCSF, I don’t mind to study medicine sciences. I know one of friend is in that school. It will be super cool to meet him there. </a:t>
            </a:r>
          </a:p>
        </p:txBody>
      </p:sp>
      <p:pic>
        <p:nvPicPr>
          <p:cNvPr id="9218" name="Picture 2" descr="The University of California 1868 UCSF.svg">
            <a:extLst>
              <a:ext uri="{FF2B5EF4-FFF2-40B4-BE49-F238E27FC236}">
                <a16:creationId xmlns:a16="http://schemas.microsoft.com/office/drawing/2014/main" id="{CF1D46FA-B04D-4E7E-A426-E429FDC45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639" y="76581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62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2546-E51B-4584-BB17-09BAFA80713F}"/>
              </a:ext>
            </a:extLst>
          </p:cNvPr>
          <p:cNvSpPr>
            <a:spLocks noGrp="1"/>
          </p:cNvSpPr>
          <p:nvPr>
            <p:ph type="title"/>
          </p:nvPr>
        </p:nvSpPr>
        <p:spPr>
          <a:xfrm>
            <a:off x="2690326" y="1230903"/>
            <a:ext cx="8982269" cy="4330142"/>
          </a:xfrm>
        </p:spPr>
        <p:txBody>
          <a:bodyPr>
            <a:normAutofit/>
          </a:bodyPr>
          <a:lstStyle/>
          <a:p>
            <a:r>
              <a:rPr lang="en-US" sz="8800" dirty="0"/>
              <a:t>Good fit colleges</a:t>
            </a:r>
          </a:p>
        </p:txBody>
      </p:sp>
      <p:sp>
        <p:nvSpPr>
          <p:cNvPr id="3" name="Content Placeholder 2">
            <a:extLst>
              <a:ext uri="{FF2B5EF4-FFF2-40B4-BE49-F238E27FC236}">
                <a16:creationId xmlns:a16="http://schemas.microsoft.com/office/drawing/2014/main" id="{1430BBC0-48EA-4C66-A67D-D42388ABA1FF}"/>
              </a:ext>
            </a:extLst>
          </p:cNvPr>
          <p:cNvSpPr>
            <a:spLocks noGrp="1"/>
          </p:cNvSpPr>
          <p:nvPr>
            <p:ph idx="1"/>
          </p:nvPr>
        </p:nvSpPr>
        <p:spPr>
          <a:xfrm>
            <a:off x="0" y="6635932"/>
            <a:ext cx="10820400" cy="4024125"/>
          </a:xfrm>
        </p:spPr>
        <p:txBody>
          <a:bodyPr/>
          <a:lstStyle/>
          <a:p>
            <a:endParaRPr lang="en-US" dirty="0"/>
          </a:p>
        </p:txBody>
      </p:sp>
    </p:spTree>
    <p:extLst>
      <p:ext uri="{BB962C8B-B14F-4D97-AF65-F5344CB8AC3E}">
        <p14:creationId xmlns:p14="http://schemas.microsoft.com/office/powerpoint/2010/main" val="406823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68DF-D528-48C9-9E50-FA8AF0F0FAF0}"/>
              </a:ext>
            </a:extLst>
          </p:cNvPr>
          <p:cNvSpPr>
            <a:spLocks noGrp="1"/>
          </p:cNvSpPr>
          <p:nvPr>
            <p:ph type="title"/>
          </p:nvPr>
        </p:nvSpPr>
        <p:spPr/>
        <p:txBody>
          <a:bodyPr>
            <a:normAutofit fontScale="90000"/>
          </a:bodyPr>
          <a:lstStyle/>
          <a:p>
            <a:r>
              <a:rPr lang="en-US" dirty="0"/>
              <a:t>University of California, San Diego</a:t>
            </a:r>
            <a:br>
              <a:rPr lang="en-US" dirty="0"/>
            </a:br>
            <a:endParaRPr lang="en-US" dirty="0"/>
          </a:p>
        </p:txBody>
      </p:sp>
      <p:sp>
        <p:nvSpPr>
          <p:cNvPr id="3" name="Content Placeholder 2">
            <a:extLst>
              <a:ext uri="{FF2B5EF4-FFF2-40B4-BE49-F238E27FC236}">
                <a16:creationId xmlns:a16="http://schemas.microsoft.com/office/drawing/2014/main" id="{853F20C6-1CA5-42FF-B4F2-580F1015A2E3}"/>
              </a:ext>
            </a:extLst>
          </p:cNvPr>
          <p:cNvSpPr>
            <a:spLocks noGrp="1"/>
          </p:cNvSpPr>
          <p:nvPr>
            <p:ph idx="1"/>
          </p:nvPr>
        </p:nvSpPr>
        <p:spPr>
          <a:xfrm>
            <a:off x="685800" y="2194560"/>
            <a:ext cx="10820400" cy="4024125"/>
          </a:xfrm>
        </p:spPr>
        <p:txBody>
          <a:bodyPr/>
          <a:lstStyle/>
          <a:p>
            <a:r>
              <a:rPr lang="en-US" dirty="0"/>
              <a:t>The </a:t>
            </a:r>
            <a:r>
              <a:rPr lang="en-US" b="1" dirty="0"/>
              <a:t>University of California, San Diego </a:t>
            </a:r>
            <a:r>
              <a:rPr lang="en-US" dirty="0"/>
              <a:t> is a public research university located in the La Jolla neighborhood of San Diego, California, in the United States.</a:t>
            </a:r>
          </a:p>
          <a:p>
            <a:r>
              <a:rPr lang="en-US" i="1" dirty="0"/>
              <a:t>U.S. News &amp; World Report</a:t>
            </a:r>
            <a:r>
              <a:rPr lang="en-US" dirty="0"/>
              <a:t> named UC San Diego the 15th best university in the world for 2017 for research, global and regional reputation, international collaboration and number of highly cited papers.</a:t>
            </a:r>
          </a:p>
          <a:p>
            <a:endParaRPr lang="en-US" dirty="0"/>
          </a:p>
        </p:txBody>
      </p:sp>
      <p:pic>
        <p:nvPicPr>
          <p:cNvPr id="6146" name="Picture 2" descr="University of California, San Diego seal.svg">
            <a:extLst>
              <a:ext uri="{FF2B5EF4-FFF2-40B4-BE49-F238E27FC236}">
                <a16:creationId xmlns:a16="http://schemas.microsoft.com/office/drawing/2014/main" id="{57306D75-280E-4AFC-B77B-EA00AC1DF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3268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upload.wikimedia.org/wikipedia/en/thumb/f/f3/UCSD-Warren_Pano.jpg/1090px-UCSD-Warren_Pano.jpg">
            <a:extLst>
              <a:ext uri="{FF2B5EF4-FFF2-40B4-BE49-F238E27FC236}">
                <a16:creationId xmlns:a16="http://schemas.microsoft.com/office/drawing/2014/main" id="{5EFEC91E-FDBE-4074-9577-12A7EB8C0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4060680"/>
            <a:ext cx="103822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9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41F6-4B7B-40FC-BCE0-EE5665B3EF57}"/>
              </a:ext>
            </a:extLst>
          </p:cNvPr>
          <p:cNvSpPr>
            <a:spLocks noGrp="1"/>
          </p:cNvSpPr>
          <p:nvPr>
            <p:ph type="title"/>
          </p:nvPr>
        </p:nvSpPr>
        <p:spPr/>
        <p:txBody>
          <a:bodyPr/>
          <a:lstStyle/>
          <a:p>
            <a:r>
              <a:rPr lang="en-US" dirty="0"/>
              <a:t>University of California: Davis</a:t>
            </a:r>
          </a:p>
        </p:txBody>
      </p:sp>
      <p:sp>
        <p:nvSpPr>
          <p:cNvPr id="3" name="Content Placeholder 2">
            <a:extLst>
              <a:ext uri="{FF2B5EF4-FFF2-40B4-BE49-F238E27FC236}">
                <a16:creationId xmlns:a16="http://schemas.microsoft.com/office/drawing/2014/main" id="{85F80D14-C38A-4675-9F6E-4A7E851D559D}"/>
              </a:ext>
            </a:extLst>
          </p:cNvPr>
          <p:cNvSpPr>
            <a:spLocks noGrp="1"/>
          </p:cNvSpPr>
          <p:nvPr>
            <p:ph idx="1"/>
          </p:nvPr>
        </p:nvSpPr>
        <p:spPr/>
        <p:txBody>
          <a:bodyPr/>
          <a:lstStyle/>
          <a:p>
            <a:r>
              <a:rPr lang="en-US" b="1" dirty="0"/>
              <a:t>University of California, Davis</a:t>
            </a:r>
            <a:r>
              <a:rPr lang="en-US" dirty="0"/>
              <a:t> is a public research university and land-grant university as well as one of the 10 campuses of the University of California (UC) system. It is located in Davis, California, just west of Sacramento, and has the third-largest enrollment in the UC System after UCLA and UC Berkeley.</a:t>
            </a:r>
          </a:p>
          <a:p>
            <a:r>
              <a:rPr lang="en-US" dirty="0"/>
              <a:t>The location of Davis is just perfect for a college, it’s like my second dream school.</a:t>
            </a:r>
          </a:p>
          <a:p>
            <a:r>
              <a:rPr lang="en-US" dirty="0"/>
              <a:t>UC Davis is considered to be a "Public Ivy." In its 2017 edition, </a:t>
            </a:r>
            <a:r>
              <a:rPr lang="en-US" i="1" dirty="0"/>
              <a:t>U.S. News &amp; World Report</a:t>
            </a:r>
            <a:r>
              <a:rPr lang="en-US" dirty="0"/>
              <a:t> ranked UC Davis as tied for the 10th-best public university in the United States, tied for 44th nationally and 42nd globally.</a:t>
            </a:r>
          </a:p>
        </p:txBody>
      </p:sp>
      <p:pic>
        <p:nvPicPr>
          <p:cNvPr id="4098" name="Picture 2" descr="The University of California Davis.svg">
            <a:extLst>
              <a:ext uri="{FF2B5EF4-FFF2-40B4-BE49-F238E27FC236}">
                <a16:creationId xmlns:a16="http://schemas.microsoft.com/office/drawing/2014/main" id="{B6B916D0-DCE4-41E8-9A59-FC243DC19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14" y="390526"/>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92831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154</TotalTime>
  <Words>212</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SimSun</vt:lpstr>
      <vt:lpstr>Algerian</vt:lpstr>
      <vt:lpstr>Arial</vt:lpstr>
      <vt:lpstr>Century Gothic</vt:lpstr>
      <vt:lpstr>Vapor Trail</vt:lpstr>
      <vt:lpstr>Senior college  poster project</vt:lpstr>
      <vt:lpstr>College preferences</vt:lpstr>
      <vt:lpstr>Stanford University MY DREAM SCHOOL</vt:lpstr>
      <vt:lpstr>Reaching  colleges</vt:lpstr>
      <vt:lpstr>University of California: Santa Barbara</vt:lpstr>
      <vt:lpstr>University of California, San Francisco</vt:lpstr>
      <vt:lpstr>Good fit colleges</vt:lpstr>
      <vt:lpstr>University of California, San Diego </vt:lpstr>
      <vt:lpstr>University of California: Davis</vt:lpstr>
      <vt:lpstr>University of California: Irvine</vt:lpstr>
      <vt:lpstr>University of California: Santa Cruz</vt:lpstr>
      <vt:lpstr>University of California: Riverside</vt:lpstr>
      <vt:lpstr>Safe college</vt:lpstr>
      <vt:lpstr>University of California, Merced </vt:lpstr>
      <vt:lpstr>San Francisco State University</vt:lpstr>
      <vt:lpstr>Thank you! 非常感谢！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Jian Hong</dc:creator>
  <cp:lastModifiedBy>Jian Wang</cp:lastModifiedBy>
  <cp:revision>17</cp:revision>
  <dcterms:created xsi:type="dcterms:W3CDTF">2017-09-16T04:16:50Z</dcterms:created>
  <dcterms:modified xsi:type="dcterms:W3CDTF">2017-09-16T06:51:19Z</dcterms:modified>
</cp:coreProperties>
</file>