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8881-7F6B-2444-8595-81C1FEE060AD}" type="datetimeFigureOut">
              <a:rPr lang="en-US" smtClean="0"/>
              <a:pPr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FAD3-1136-C84A-B0B5-ED79724C9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8881-7F6B-2444-8595-81C1FEE060AD}" type="datetimeFigureOut">
              <a:rPr lang="en-US" smtClean="0"/>
              <a:pPr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FAD3-1136-C84A-B0B5-ED79724C9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8881-7F6B-2444-8595-81C1FEE060AD}" type="datetimeFigureOut">
              <a:rPr lang="en-US" smtClean="0"/>
              <a:pPr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FAD3-1136-C84A-B0B5-ED79724C9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8881-7F6B-2444-8595-81C1FEE060AD}" type="datetimeFigureOut">
              <a:rPr lang="en-US" smtClean="0"/>
              <a:pPr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FAD3-1136-C84A-B0B5-ED79724C9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8881-7F6B-2444-8595-81C1FEE060AD}" type="datetimeFigureOut">
              <a:rPr lang="en-US" smtClean="0"/>
              <a:pPr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FAD3-1136-C84A-B0B5-ED79724C9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8881-7F6B-2444-8595-81C1FEE060AD}" type="datetimeFigureOut">
              <a:rPr lang="en-US" smtClean="0"/>
              <a:pPr/>
              <a:t>9/15/17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FAD3-1136-C84A-B0B5-ED79724C9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8881-7F6B-2444-8595-81C1FEE060AD}" type="datetimeFigureOut">
              <a:rPr lang="en-US" smtClean="0"/>
              <a:pPr/>
              <a:t>9/15/17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FAD3-1136-C84A-B0B5-ED79724C9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8881-7F6B-2444-8595-81C1FEE060AD}" type="datetimeFigureOut">
              <a:rPr lang="en-US" smtClean="0"/>
              <a:pPr/>
              <a:t>9/15/17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FAD3-1136-C84A-B0B5-ED79724C9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8881-7F6B-2444-8595-81C1FEE060AD}" type="datetimeFigureOut">
              <a:rPr lang="en-US" smtClean="0"/>
              <a:pPr/>
              <a:t>9/15/17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FAD3-1136-C84A-B0B5-ED79724C9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8881-7F6B-2444-8595-81C1FEE060AD}" type="datetimeFigureOut">
              <a:rPr lang="en-US" smtClean="0"/>
              <a:pPr/>
              <a:t>9/15/17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FAD3-1136-C84A-B0B5-ED79724C9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8881-7F6B-2444-8595-81C1FEE060AD}" type="datetimeFigureOut">
              <a:rPr lang="en-US" smtClean="0"/>
              <a:pPr/>
              <a:t>9/15/17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FAD3-1136-C84A-B0B5-ED79724C9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D8881-7F6B-2444-8595-81C1FEE060AD}" type="datetimeFigureOut">
              <a:rPr lang="en-US" smtClean="0"/>
              <a:pPr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1FAD3-1136-C84A-B0B5-ED79724C9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College poster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2209800" cy="457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Arturo Zavala</a:t>
            </a:r>
            <a:endParaRPr lang="en-US" dirty="0"/>
          </a:p>
        </p:txBody>
      </p:sp>
      <p:pic>
        <p:nvPicPr>
          <p:cNvPr id="4" name="Picture 3" descr="AVID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3567723"/>
            <a:ext cx="3200400" cy="207107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California State University San Marcos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Averages:</a:t>
            </a:r>
          </a:p>
          <a:p>
            <a:pPr>
              <a:buNone/>
            </a:pPr>
            <a:r>
              <a:rPr lang="en-US" dirty="0" smtClean="0"/>
              <a:t>   -GPA:3.27</a:t>
            </a:r>
          </a:p>
          <a:p>
            <a:pPr>
              <a:buNone/>
            </a:pPr>
            <a:r>
              <a:rPr lang="en-US" dirty="0" smtClean="0"/>
              <a:t>   -SAT:1030</a:t>
            </a:r>
          </a:p>
          <a:p>
            <a:pPr>
              <a:buNone/>
            </a:pPr>
            <a:r>
              <a:rPr lang="en-US" dirty="0" smtClean="0"/>
              <a:t>   -ACT:20</a:t>
            </a:r>
          </a:p>
          <a:p>
            <a:pPr>
              <a:buNone/>
            </a:pPr>
            <a:r>
              <a:rPr lang="en-US" dirty="0" smtClean="0"/>
              <a:t>Admission:</a:t>
            </a:r>
          </a:p>
          <a:p>
            <a:pPr>
              <a:buNone/>
            </a:pPr>
            <a:r>
              <a:rPr lang="en-US" dirty="0" smtClean="0"/>
              <a:t>   -Admission rate:62.5%</a:t>
            </a:r>
          </a:p>
          <a:p>
            <a:pPr>
              <a:buNone/>
            </a:pPr>
            <a:r>
              <a:rPr lang="en-US" dirty="0" smtClean="0"/>
              <a:t>   -Applicants : Over 10,200 applications</a:t>
            </a:r>
          </a:p>
          <a:p>
            <a:pPr>
              <a:buNone/>
            </a:pPr>
            <a:r>
              <a:rPr lang="en-US" dirty="0" smtClean="0"/>
              <a:t>   -Admitted: 6,381 admitted out of 10,200</a:t>
            </a:r>
          </a:p>
          <a:p>
            <a:pPr>
              <a:buNone/>
            </a:pPr>
            <a:r>
              <a:rPr lang="en-US" dirty="0" smtClean="0"/>
              <a:t>Majors offered:</a:t>
            </a:r>
          </a:p>
          <a:p>
            <a:pPr>
              <a:buNone/>
            </a:pPr>
            <a:r>
              <a:rPr lang="en-US" dirty="0" smtClean="0"/>
              <a:t>   -Physiology</a:t>
            </a:r>
          </a:p>
          <a:p>
            <a:pPr>
              <a:buNone/>
            </a:pPr>
            <a:r>
              <a:rPr lang="en-US" dirty="0" smtClean="0"/>
              <a:t>   -</a:t>
            </a:r>
            <a:r>
              <a:rPr lang="en-US" dirty="0" smtClean="0"/>
              <a:t>Computer </a:t>
            </a:r>
            <a:r>
              <a:rPr lang="en-US" dirty="0" smtClean="0"/>
              <a:t>Science</a:t>
            </a:r>
          </a:p>
          <a:p>
            <a:pPr>
              <a:buNone/>
            </a:pPr>
            <a:r>
              <a:rPr lang="en-US" dirty="0" smtClean="0"/>
              <a:t>   -</a:t>
            </a:r>
            <a:r>
              <a:rPr lang="en-US" dirty="0" smtClean="0"/>
              <a:t>Applied </a:t>
            </a:r>
            <a:r>
              <a:rPr lang="en-US" dirty="0" smtClean="0"/>
              <a:t>Physics</a:t>
            </a:r>
          </a:p>
          <a:p>
            <a:pPr>
              <a:buNone/>
            </a:pPr>
            <a:r>
              <a:rPr lang="en-US" dirty="0" smtClean="0"/>
              <a:t>   -ETC…</a:t>
            </a:r>
            <a:endParaRPr lang="en-US" dirty="0" smtClean="0"/>
          </a:p>
        </p:txBody>
      </p:sp>
      <p:pic>
        <p:nvPicPr>
          <p:cNvPr id="4" name="Picture 3" descr="csus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3048000"/>
            <a:ext cx="3352800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California State University Long Beach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Averages:</a:t>
            </a:r>
          </a:p>
          <a:p>
            <a:pPr>
              <a:buNone/>
            </a:pPr>
            <a:r>
              <a:rPr lang="en-US" dirty="0" smtClean="0"/>
              <a:t>   -GPA:3.54</a:t>
            </a:r>
          </a:p>
          <a:p>
            <a:pPr>
              <a:buNone/>
            </a:pPr>
            <a:r>
              <a:rPr lang="en-US" dirty="0" smtClean="0"/>
              <a:t>   -SAT:1060</a:t>
            </a:r>
          </a:p>
          <a:p>
            <a:pPr>
              <a:buNone/>
            </a:pPr>
            <a:r>
              <a:rPr lang="en-US" dirty="0" smtClean="0"/>
              <a:t>   -ACT:21</a:t>
            </a:r>
          </a:p>
          <a:p>
            <a:pPr>
              <a:buNone/>
            </a:pPr>
            <a:r>
              <a:rPr lang="en-US" dirty="0" smtClean="0"/>
              <a:t>Admissions:</a:t>
            </a:r>
          </a:p>
          <a:p>
            <a:pPr>
              <a:buNone/>
            </a:pPr>
            <a:r>
              <a:rPr lang="en-US" dirty="0" smtClean="0"/>
              <a:t>   -Acceptance rate:</a:t>
            </a:r>
            <a:r>
              <a:rPr lang="en-US" dirty="0" smtClean="0"/>
              <a:t>34%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-Applicants:</a:t>
            </a:r>
            <a:r>
              <a:rPr lang="en-US" dirty="0" smtClean="0"/>
              <a:t>58,109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-Admitted:</a:t>
            </a:r>
            <a:r>
              <a:rPr lang="en-US" dirty="0" smtClean="0"/>
              <a:t>19,650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Majors offered:</a:t>
            </a:r>
          </a:p>
          <a:p>
            <a:pPr>
              <a:buNone/>
            </a:pPr>
            <a:r>
              <a:rPr lang="en-US" dirty="0" smtClean="0"/>
              <a:t>   -</a:t>
            </a:r>
            <a:r>
              <a:rPr lang="en-US" dirty="0" smtClean="0"/>
              <a:t>Civil </a:t>
            </a:r>
            <a:r>
              <a:rPr lang="en-US" dirty="0" smtClean="0"/>
              <a:t>Engineering</a:t>
            </a:r>
          </a:p>
          <a:p>
            <a:pPr>
              <a:buNone/>
            </a:pPr>
            <a:r>
              <a:rPr lang="en-US" dirty="0" smtClean="0"/>
              <a:t>   -</a:t>
            </a:r>
            <a:r>
              <a:rPr lang="en-US" dirty="0" smtClean="0"/>
              <a:t>Aerospace </a:t>
            </a:r>
            <a:r>
              <a:rPr lang="en-US" dirty="0" smtClean="0"/>
              <a:t>Engineering</a:t>
            </a:r>
          </a:p>
          <a:p>
            <a:pPr>
              <a:buNone/>
            </a:pPr>
            <a:r>
              <a:rPr lang="en-US" dirty="0" smtClean="0"/>
              <a:t>   -Biology</a:t>
            </a:r>
          </a:p>
          <a:p>
            <a:pPr>
              <a:buNone/>
            </a:pPr>
            <a:r>
              <a:rPr lang="en-US" dirty="0" smtClean="0"/>
              <a:t>   -ETC…</a:t>
            </a:r>
            <a:endParaRPr lang="en-US" dirty="0"/>
          </a:p>
        </p:txBody>
      </p:sp>
      <p:pic>
        <p:nvPicPr>
          <p:cNvPr id="4" name="Picture 3" descr="long beac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3645" y="2773363"/>
            <a:ext cx="3447609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California State University Northridge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Averages:</a:t>
            </a:r>
          </a:p>
          <a:p>
            <a:pPr>
              <a:buNone/>
            </a:pPr>
            <a:r>
              <a:rPr lang="en-US" dirty="0" smtClean="0"/>
              <a:t>   -GPA:3.18</a:t>
            </a:r>
          </a:p>
          <a:p>
            <a:pPr>
              <a:buNone/>
            </a:pPr>
            <a:r>
              <a:rPr lang="en-US" dirty="0" smtClean="0"/>
              <a:t>   -SAT:990</a:t>
            </a:r>
          </a:p>
          <a:p>
            <a:pPr>
              <a:buNone/>
            </a:pPr>
            <a:r>
              <a:rPr lang="en-US" dirty="0" smtClean="0"/>
              <a:t>Admission:</a:t>
            </a:r>
          </a:p>
          <a:p>
            <a:pPr>
              <a:buNone/>
            </a:pPr>
            <a:r>
              <a:rPr lang="en-US" dirty="0" smtClean="0"/>
              <a:t>   -Acceptance rate:46.2%</a:t>
            </a:r>
          </a:p>
          <a:p>
            <a:pPr>
              <a:buNone/>
            </a:pPr>
            <a:r>
              <a:rPr lang="en-US" dirty="0" smtClean="0"/>
              <a:t>   -Applicants:</a:t>
            </a:r>
            <a:r>
              <a:rPr lang="en-US" dirty="0" smtClean="0"/>
              <a:t>29,339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-Accepted:</a:t>
            </a:r>
            <a:r>
              <a:rPr lang="en-US" dirty="0" smtClean="0"/>
              <a:t>13,566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Majors offered:</a:t>
            </a:r>
          </a:p>
          <a:p>
            <a:pPr>
              <a:buNone/>
            </a:pPr>
            <a:r>
              <a:rPr lang="en-US" dirty="0" smtClean="0"/>
              <a:t>   -Nursing</a:t>
            </a:r>
          </a:p>
          <a:p>
            <a:pPr>
              <a:buNone/>
            </a:pPr>
            <a:r>
              <a:rPr lang="en-US" dirty="0" smtClean="0"/>
              <a:t>   -Economics</a:t>
            </a:r>
          </a:p>
          <a:p>
            <a:pPr>
              <a:buNone/>
            </a:pPr>
            <a:r>
              <a:rPr lang="en-US" dirty="0" smtClean="0"/>
              <a:t>   -Engineering</a:t>
            </a:r>
          </a:p>
          <a:p>
            <a:pPr>
              <a:buNone/>
            </a:pPr>
            <a:r>
              <a:rPr lang="en-US" dirty="0" smtClean="0"/>
              <a:t>   -ETC…</a:t>
            </a:r>
            <a:endParaRPr lang="en-US" dirty="0" smtClean="0"/>
          </a:p>
        </p:txBody>
      </p:sp>
      <p:pic>
        <p:nvPicPr>
          <p:cNvPr id="4" name="Picture 3" descr="northridg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819400"/>
            <a:ext cx="4092100" cy="3835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Universities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1) University of California Irvine</a:t>
            </a:r>
          </a:p>
          <a:p>
            <a:r>
              <a:rPr lang="en-US" dirty="0" smtClean="0"/>
              <a:t>2)Cal Poly Pomona </a:t>
            </a:r>
          </a:p>
          <a:p>
            <a:r>
              <a:rPr lang="en-US" dirty="0" smtClean="0"/>
              <a:t>3)California State University Fullerton</a:t>
            </a:r>
          </a:p>
          <a:p>
            <a:r>
              <a:rPr lang="en-US" dirty="0" smtClean="0"/>
              <a:t>4)University of California Riverside</a:t>
            </a:r>
          </a:p>
          <a:p>
            <a:r>
              <a:rPr lang="en-US" dirty="0" smtClean="0"/>
              <a:t>5)University of California San Diego</a:t>
            </a:r>
          </a:p>
          <a:p>
            <a:r>
              <a:rPr lang="en-US" dirty="0" smtClean="0"/>
              <a:t>6)California State University Los Angeles</a:t>
            </a:r>
          </a:p>
          <a:p>
            <a:r>
              <a:rPr lang="en-US" dirty="0" smtClean="0"/>
              <a:t>7)California State University San Bernardino</a:t>
            </a:r>
          </a:p>
          <a:p>
            <a:r>
              <a:rPr lang="en-US" dirty="0" smtClean="0"/>
              <a:t>8)California State University San Marcos</a:t>
            </a:r>
          </a:p>
          <a:p>
            <a:r>
              <a:rPr lang="en-US" dirty="0" smtClean="0"/>
              <a:t>9)California State University Long Beach</a:t>
            </a:r>
          </a:p>
          <a:p>
            <a:r>
              <a:rPr lang="en-US" dirty="0" smtClean="0"/>
              <a:t>10)California State University Northridge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 of California Irvine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Averages:</a:t>
            </a:r>
          </a:p>
          <a:p>
            <a:pPr>
              <a:buNone/>
            </a:pPr>
            <a:r>
              <a:rPr lang="en-US" dirty="0" smtClean="0"/>
              <a:t>   -GPA:3.94</a:t>
            </a:r>
          </a:p>
          <a:p>
            <a:pPr>
              <a:buNone/>
            </a:pPr>
            <a:r>
              <a:rPr lang="en-US" dirty="0" smtClean="0"/>
              <a:t>   -SAT:1250</a:t>
            </a:r>
          </a:p>
          <a:p>
            <a:pPr>
              <a:buNone/>
            </a:pPr>
            <a:r>
              <a:rPr lang="en-US" dirty="0" smtClean="0"/>
              <a:t>   -ACT:27</a:t>
            </a:r>
          </a:p>
          <a:p>
            <a:pPr>
              <a:buNone/>
            </a:pPr>
            <a:r>
              <a:rPr lang="en-US" dirty="0" smtClean="0"/>
              <a:t>Admission</a:t>
            </a:r>
          </a:p>
          <a:p>
            <a:pPr>
              <a:buNone/>
            </a:pPr>
            <a:r>
              <a:rPr lang="en-US" dirty="0" smtClean="0"/>
              <a:t>   -Admit Rate: 36.6%</a:t>
            </a:r>
          </a:p>
          <a:p>
            <a:pPr>
              <a:buNone/>
            </a:pPr>
            <a:r>
              <a:rPr lang="en-US" dirty="0" smtClean="0"/>
              <a:t>   -Applicants: 85,097</a:t>
            </a:r>
          </a:p>
          <a:p>
            <a:pPr>
              <a:buNone/>
            </a:pPr>
            <a:r>
              <a:rPr lang="en-US" dirty="0" smtClean="0"/>
              <a:t>   -Admitted: 31,105</a:t>
            </a:r>
          </a:p>
          <a:p>
            <a:pPr>
              <a:buNone/>
            </a:pPr>
            <a:r>
              <a:rPr lang="en-US" dirty="0" smtClean="0"/>
              <a:t>Majors offered:</a:t>
            </a:r>
          </a:p>
          <a:p>
            <a:pPr>
              <a:buNone/>
            </a:pPr>
            <a:r>
              <a:rPr lang="en-US" dirty="0" smtClean="0"/>
              <a:t>   -Aerospace Engineering</a:t>
            </a:r>
          </a:p>
          <a:p>
            <a:pPr>
              <a:buNone/>
            </a:pPr>
            <a:r>
              <a:rPr lang="en-US" dirty="0" smtClean="0"/>
              <a:t>   -Biochemistry and Molecular Biology</a:t>
            </a:r>
          </a:p>
          <a:p>
            <a:pPr>
              <a:buNone/>
            </a:pPr>
            <a:r>
              <a:rPr lang="en-US" dirty="0" smtClean="0"/>
              <a:t>   -Electrical Engineering</a:t>
            </a:r>
          </a:p>
          <a:p>
            <a:pPr>
              <a:buNone/>
            </a:pPr>
            <a:r>
              <a:rPr lang="en-US" dirty="0" smtClean="0"/>
              <a:t>   -ETC.</a:t>
            </a:r>
          </a:p>
        </p:txBody>
      </p:sp>
      <p:pic>
        <p:nvPicPr>
          <p:cNvPr id="4" name="Picture 3" descr="UCI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600200"/>
            <a:ext cx="5791200" cy="148983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 Poly Pomona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Averages:</a:t>
            </a:r>
          </a:p>
          <a:p>
            <a:pPr>
              <a:buNone/>
            </a:pPr>
            <a:r>
              <a:rPr lang="en-US" dirty="0" smtClean="0"/>
              <a:t>   -GPA:3.49</a:t>
            </a:r>
          </a:p>
          <a:p>
            <a:pPr>
              <a:buNone/>
            </a:pPr>
            <a:r>
              <a:rPr lang="en-US" dirty="0" smtClean="0"/>
              <a:t>   -SAT:1130</a:t>
            </a:r>
          </a:p>
          <a:p>
            <a:pPr>
              <a:buNone/>
            </a:pPr>
            <a:r>
              <a:rPr lang="en-US" dirty="0" smtClean="0"/>
              <a:t>   -ACT:24</a:t>
            </a:r>
          </a:p>
          <a:p>
            <a:pPr>
              <a:buNone/>
            </a:pPr>
            <a:r>
              <a:rPr lang="en-US" dirty="0" smtClean="0"/>
              <a:t>Admission:</a:t>
            </a:r>
          </a:p>
          <a:p>
            <a:pPr>
              <a:buNone/>
            </a:pPr>
            <a:r>
              <a:rPr lang="en-US" dirty="0" smtClean="0"/>
              <a:t>   -Admit rate: 39%</a:t>
            </a:r>
          </a:p>
          <a:p>
            <a:pPr>
              <a:buNone/>
            </a:pPr>
            <a:r>
              <a:rPr lang="en-US" dirty="0" smtClean="0"/>
              <a:t>   -Applicants and Admissions; Unknown</a:t>
            </a:r>
          </a:p>
          <a:p>
            <a:pPr>
              <a:buNone/>
            </a:pPr>
            <a:r>
              <a:rPr lang="en-US" dirty="0" smtClean="0"/>
              <a:t>Majors offered:</a:t>
            </a:r>
          </a:p>
          <a:p>
            <a:pPr>
              <a:buNone/>
            </a:pPr>
            <a:r>
              <a:rPr lang="en-US" dirty="0" smtClean="0"/>
              <a:t>   -Agriculture</a:t>
            </a:r>
          </a:p>
          <a:p>
            <a:pPr>
              <a:buNone/>
            </a:pPr>
            <a:r>
              <a:rPr lang="en-US" dirty="0" smtClean="0"/>
              <a:t>   -Engineering</a:t>
            </a:r>
          </a:p>
          <a:p>
            <a:pPr>
              <a:buNone/>
            </a:pPr>
            <a:r>
              <a:rPr lang="en-US" dirty="0" smtClean="0"/>
              <a:t>   -Business administration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Cal_Poly_Pomona_Bronco_Athletics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828800"/>
            <a:ext cx="5715000" cy="2260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California State University Fullerton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Averages:</a:t>
            </a:r>
          </a:p>
          <a:p>
            <a:pPr>
              <a:buNone/>
            </a:pPr>
            <a:r>
              <a:rPr lang="en-US" dirty="0" smtClean="0"/>
              <a:t>   -GPA:3.53</a:t>
            </a:r>
          </a:p>
          <a:p>
            <a:pPr>
              <a:buNone/>
            </a:pPr>
            <a:r>
              <a:rPr lang="en-US" dirty="0" smtClean="0"/>
              <a:t>   -SAT:1110</a:t>
            </a:r>
          </a:p>
          <a:p>
            <a:pPr>
              <a:buNone/>
            </a:pPr>
            <a:r>
              <a:rPr lang="en-US" dirty="0" smtClean="0"/>
              <a:t>   -ACT:22 </a:t>
            </a:r>
          </a:p>
          <a:p>
            <a:pPr>
              <a:buNone/>
            </a:pPr>
            <a:r>
              <a:rPr lang="en-US" dirty="0" smtClean="0"/>
              <a:t>Admission:</a:t>
            </a:r>
          </a:p>
          <a:p>
            <a:pPr>
              <a:buNone/>
            </a:pPr>
            <a:r>
              <a:rPr lang="en-US" dirty="0" smtClean="0"/>
              <a:t>   -Acceptance rate: 42%</a:t>
            </a:r>
          </a:p>
          <a:p>
            <a:pPr>
              <a:buNone/>
            </a:pPr>
            <a:r>
              <a:rPr lang="en-US" dirty="0" smtClean="0"/>
              <a:t>   -out 100 applicants 44 are admitted</a:t>
            </a:r>
          </a:p>
          <a:p>
            <a:pPr>
              <a:buNone/>
            </a:pPr>
            <a:r>
              <a:rPr lang="en-US" dirty="0" smtClean="0"/>
              <a:t>Majors offered:</a:t>
            </a:r>
          </a:p>
          <a:p>
            <a:pPr>
              <a:buNone/>
            </a:pPr>
            <a:r>
              <a:rPr lang="en-US" dirty="0" smtClean="0"/>
              <a:t>  -Business and administration</a:t>
            </a:r>
          </a:p>
          <a:p>
            <a:pPr>
              <a:buNone/>
            </a:pPr>
            <a:r>
              <a:rPr lang="en-US" dirty="0" smtClean="0"/>
              <a:t>  -Communications</a:t>
            </a:r>
          </a:p>
          <a:p>
            <a:pPr>
              <a:buNone/>
            </a:pPr>
            <a:r>
              <a:rPr lang="en-US" dirty="0" smtClean="0"/>
              <a:t>  -Nursing</a:t>
            </a:r>
          </a:p>
          <a:p>
            <a:pPr>
              <a:buNone/>
            </a:pPr>
            <a:r>
              <a:rPr lang="en-US" dirty="0" smtClean="0"/>
              <a:t>  -ETC.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csuf-logo-stack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417638"/>
            <a:ext cx="4038600" cy="245694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University of California Riverside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Averages:</a:t>
            </a:r>
          </a:p>
          <a:p>
            <a:pPr>
              <a:buNone/>
            </a:pPr>
            <a:r>
              <a:rPr lang="en-US" dirty="0" smtClean="0"/>
              <a:t>     -GPA:3.69</a:t>
            </a:r>
          </a:p>
          <a:p>
            <a:pPr>
              <a:buNone/>
            </a:pPr>
            <a:r>
              <a:rPr lang="en-US" dirty="0" smtClean="0"/>
              <a:t>     -SAT:1190</a:t>
            </a:r>
          </a:p>
          <a:p>
            <a:pPr>
              <a:buNone/>
            </a:pPr>
            <a:r>
              <a:rPr lang="en-US" dirty="0" smtClean="0"/>
              <a:t>     -ACT:23</a:t>
            </a:r>
          </a:p>
          <a:p>
            <a:pPr>
              <a:buNone/>
            </a:pPr>
            <a:r>
              <a:rPr lang="en-US" dirty="0" smtClean="0"/>
              <a:t>Admission:</a:t>
            </a:r>
          </a:p>
          <a:p>
            <a:pPr>
              <a:buNone/>
            </a:pPr>
            <a:r>
              <a:rPr lang="en-US" dirty="0" smtClean="0"/>
              <a:t>     -Admit Rate: 57.4%</a:t>
            </a:r>
          </a:p>
          <a:p>
            <a:pPr>
              <a:buNone/>
            </a:pPr>
            <a:r>
              <a:rPr lang="en-US" dirty="0" smtClean="0"/>
              <a:t>     -Applicants: 43,675</a:t>
            </a:r>
          </a:p>
          <a:p>
            <a:pPr>
              <a:buNone/>
            </a:pPr>
            <a:r>
              <a:rPr lang="en-US" dirty="0" smtClean="0"/>
              <a:t>     -Admitted: 25,062</a:t>
            </a:r>
          </a:p>
          <a:p>
            <a:pPr>
              <a:buNone/>
            </a:pPr>
            <a:r>
              <a:rPr lang="en-US" dirty="0" smtClean="0"/>
              <a:t>Majors offered:</a:t>
            </a:r>
          </a:p>
          <a:p>
            <a:pPr>
              <a:buNone/>
            </a:pPr>
            <a:r>
              <a:rPr lang="en-US" dirty="0" smtClean="0"/>
              <a:t>     -Electrical Engineering</a:t>
            </a:r>
          </a:p>
          <a:p>
            <a:pPr>
              <a:buNone/>
            </a:pPr>
            <a:r>
              <a:rPr lang="en-US" dirty="0" smtClean="0"/>
              <a:t>     -chemistry</a:t>
            </a:r>
          </a:p>
          <a:p>
            <a:pPr>
              <a:buNone/>
            </a:pPr>
            <a:r>
              <a:rPr lang="en-US" dirty="0" smtClean="0"/>
              <a:t>     -Mechanical Engineering</a:t>
            </a:r>
          </a:p>
          <a:p>
            <a:pPr>
              <a:buNone/>
            </a:pPr>
            <a:r>
              <a:rPr lang="en-US" dirty="0" smtClean="0"/>
              <a:t>     -Bioengineering</a:t>
            </a:r>
          </a:p>
          <a:p>
            <a:pPr>
              <a:buNone/>
            </a:pPr>
            <a:r>
              <a:rPr lang="en-US" dirty="0" smtClean="0"/>
              <a:t>     -ETC.</a:t>
            </a:r>
            <a:endParaRPr lang="en-US" dirty="0"/>
          </a:p>
        </p:txBody>
      </p:sp>
      <p:pic>
        <p:nvPicPr>
          <p:cNvPr id="4" name="Picture 3" descr="UCR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600200"/>
            <a:ext cx="347472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University of California San Diego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Averages:</a:t>
            </a:r>
          </a:p>
          <a:p>
            <a:pPr>
              <a:buNone/>
            </a:pPr>
            <a:r>
              <a:rPr lang="en-US" dirty="0" smtClean="0"/>
              <a:t>  -GPA:4.0</a:t>
            </a:r>
          </a:p>
          <a:p>
            <a:pPr>
              <a:buNone/>
            </a:pPr>
            <a:r>
              <a:rPr lang="en-US" dirty="0" smtClean="0"/>
              <a:t>  -SAT:1350</a:t>
            </a:r>
          </a:p>
          <a:p>
            <a:pPr>
              <a:buNone/>
            </a:pPr>
            <a:r>
              <a:rPr lang="en-US" dirty="0" smtClean="0"/>
              <a:t>  -ACT:29</a:t>
            </a:r>
          </a:p>
          <a:p>
            <a:pPr>
              <a:buNone/>
            </a:pPr>
            <a:r>
              <a:rPr lang="en-US" dirty="0" smtClean="0"/>
              <a:t>Admissions:</a:t>
            </a:r>
          </a:p>
          <a:p>
            <a:pPr>
              <a:buNone/>
            </a:pPr>
            <a:r>
              <a:rPr lang="en-US" dirty="0" smtClean="0"/>
              <a:t>  -Admission rate:34%</a:t>
            </a:r>
          </a:p>
          <a:p>
            <a:pPr>
              <a:buNone/>
            </a:pPr>
            <a:r>
              <a:rPr lang="en-US" dirty="0" smtClean="0"/>
              <a:t>  -Applicants:78,061</a:t>
            </a:r>
          </a:p>
          <a:p>
            <a:pPr>
              <a:buNone/>
            </a:pPr>
            <a:r>
              <a:rPr lang="en-US" dirty="0" smtClean="0"/>
              <a:t>  -Admitted:26,335</a:t>
            </a:r>
          </a:p>
          <a:p>
            <a:pPr>
              <a:buNone/>
            </a:pPr>
            <a:r>
              <a:rPr lang="en-US" dirty="0" smtClean="0"/>
              <a:t>Majors offered:</a:t>
            </a:r>
          </a:p>
          <a:p>
            <a:pPr>
              <a:buNone/>
            </a:pPr>
            <a:r>
              <a:rPr lang="en-US" dirty="0" smtClean="0"/>
              <a:t>  -Biochemistry and Cell Biology</a:t>
            </a:r>
          </a:p>
          <a:p>
            <a:pPr>
              <a:buNone/>
            </a:pPr>
            <a:r>
              <a:rPr lang="en-US" dirty="0" smtClean="0"/>
              <a:t>  -Computer Engineering</a:t>
            </a:r>
          </a:p>
          <a:p>
            <a:pPr>
              <a:buNone/>
            </a:pPr>
            <a:r>
              <a:rPr lang="en-US" dirty="0" smtClean="0"/>
              <a:t>  -Electrical Engineering</a:t>
            </a:r>
          </a:p>
          <a:p>
            <a:pPr>
              <a:buNone/>
            </a:pPr>
            <a:r>
              <a:rPr lang="en-US" dirty="0" smtClean="0"/>
              <a:t>  -ETC…</a:t>
            </a:r>
          </a:p>
        </p:txBody>
      </p:sp>
      <p:pic>
        <p:nvPicPr>
          <p:cNvPr id="4" name="Picture 3" descr="UCSD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6638" y="762000"/>
            <a:ext cx="3840162" cy="384016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California State University Los Angeles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Averages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-GPA:3.21</a:t>
            </a:r>
          </a:p>
          <a:p>
            <a:pPr>
              <a:buNone/>
            </a:pPr>
            <a:r>
              <a:rPr lang="en-US" dirty="0" smtClean="0"/>
              <a:t>  -SAT:980</a:t>
            </a:r>
          </a:p>
          <a:p>
            <a:pPr>
              <a:buNone/>
            </a:pPr>
            <a:r>
              <a:rPr lang="en-US" dirty="0" smtClean="0"/>
              <a:t>  -ACT:18</a:t>
            </a:r>
          </a:p>
          <a:p>
            <a:pPr>
              <a:buNone/>
            </a:pPr>
            <a:r>
              <a:rPr lang="en-US" dirty="0" smtClean="0"/>
              <a:t>Majors offered:</a:t>
            </a:r>
          </a:p>
          <a:p>
            <a:pPr>
              <a:buNone/>
            </a:pPr>
            <a:r>
              <a:rPr lang="en-US" dirty="0" smtClean="0"/>
              <a:t>  -Biochemistry</a:t>
            </a:r>
          </a:p>
          <a:p>
            <a:pPr>
              <a:buNone/>
            </a:pPr>
            <a:r>
              <a:rPr lang="en-US" dirty="0" smtClean="0"/>
              <a:t>  -Music</a:t>
            </a:r>
          </a:p>
          <a:p>
            <a:pPr>
              <a:buNone/>
            </a:pPr>
            <a:r>
              <a:rPr lang="en-US" dirty="0" smtClean="0"/>
              <a:t>  -Accounting</a:t>
            </a:r>
          </a:p>
          <a:p>
            <a:pPr>
              <a:buNone/>
            </a:pPr>
            <a:r>
              <a:rPr lang="en-US" dirty="0" smtClean="0"/>
              <a:t>  -ETC…</a:t>
            </a:r>
          </a:p>
          <a:p>
            <a:pPr>
              <a:buNone/>
            </a:pPr>
            <a:r>
              <a:rPr lang="en-US" dirty="0" smtClean="0"/>
              <a:t>Admissions:</a:t>
            </a:r>
          </a:p>
          <a:p>
            <a:pPr>
              <a:buNone/>
            </a:pPr>
            <a:r>
              <a:rPr lang="en-US" dirty="0" smtClean="0"/>
              <a:t>  -Acceptance rate:68%</a:t>
            </a:r>
          </a:p>
          <a:p>
            <a:pPr>
              <a:buNone/>
            </a:pPr>
            <a:r>
              <a:rPr lang="en-US" dirty="0" smtClean="0"/>
              <a:t>  -Applicants: N/A</a:t>
            </a:r>
          </a:p>
          <a:p>
            <a:pPr>
              <a:buNone/>
            </a:pPr>
            <a:r>
              <a:rPr lang="en-US" dirty="0" smtClean="0"/>
              <a:t>  -Accepted:21,000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csu L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5963" y="2239963"/>
            <a:ext cx="4618037" cy="461803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California State University San Bernardino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Averages:</a:t>
            </a:r>
          </a:p>
          <a:p>
            <a:pPr>
              <a:buNone/>
            </a:pPr>
            <a:r>
              <a:rPr lang="en-US" dirty="0" smtClean="0"/>
              <a:t>   -GPA:3.21</a:t>
            </a:r>
          </a:p>
          <a:p>
            <a:pPr>
              <a:buNone/>
            </a:pPr>
            <a:r>
              <a:rPr lang="en-US" dirty="0" smtClean="0"/>
              <a:t>   -SAT:980</a:t>
            </a:r>
          </a:p>
          <a:p>
            <a:pPr>
              <a:buNone/>
            </a:pPr>
            <a:r>
              <a:rPr lang="en-US" dirty="0" smtClean="0"/>
              <a:t>   -ACT:18</a:t>
            </a:r>
          </a:p>
          <a:p>
            <a:pPr>
              <a:buNone/>
            </a:pPr>
            <a:r>
              <a:rPr lang="en-US" dirty="0" smtClean="0"/>
              <a:t>Admissions:</a:t>
            </a:r>
          </a:p>
          <a:p>
            <a:pPr>
              <a:buNone/>
            </a:pPr>
            <a:r>
              <a:rPr lang="en-US" dirty="0" smtClean="0"/>
              <a:t>   -Admission Rate:65%</a:t>
            </a:r>
          </a:p>
          <a:p>
            <a:pPr>
              <a:buNone/>
            </a:pPr>
            <a:r>
              <a:rPr lang="en-US" dirty="0" smtClean="0"/>
              <a:t>   -out of 100 students 65 are admitted</a:t>
            </a:r>
          </a:p>
          <a:p>
            <a:pPr>
              <a:buNone/>
            </a:pPr>
            <a:r>
              <a:rPr lang="en-US" dirty="0" smtClean="0"/>
              <a:t>Majors offered:</a:t>
            </a:r>
          </a:p>
          <a:p>
            <a:pPr>
              <a:buNone/>
            </a:pPr>
            <a:r>
              <a:rPr lang="en-US" dirty="0" smtClean="0"/>
              <a:t>   -Aerospace Studies</a:t>
            </a:r>
          </a:p>
          <a:p>
            <a:pPr>
              <a:buNone/>
            </a:pPr>
            <a:r>
              <a:rPr lang="en-US" dirty="0" smtClean="0"/>
              <a:t>   -Anthropology</a:t>
            </a:r>
          </a:p>
          <a:p>
            <a:pPr>
              <a:buNone/>
            </a:pPr>
            <a:r>
              <a:rPr lang="en-US" dirty="0" smtClean="0"/>
              <a:t>   -Biology</a:t>
            </a:r>
          </a:p>
          <a:p>
            <a:pPr>
              <a:buNone/>
            </a:pPr>
            <a:r>
              <a:rPr lang="en-US" dirty="0" smtClean="0"/>
              <a:t>   -ETC…</a:t>
            </a:r>
          </a:p>
        </p:txBody>
      </p:sp>
      <p:pic>
        <p:nvPicPr>
          <p:cNvPr id="4" name="Picture 3" descr="CSUS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3429000"/>
            <a:ext cx="3048000" cy="304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652</Words>
  <Application>Microsoft Macintosh PowerPoint</Application>
  <PresentationFormat>On-screen Show (4:3)</PresentationFormat>
  <Paragraphs>149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College poster project</vt:lpstr>
      <vt:lpstr>Top 10 Universities</vt:lpstr>
      <vt:lpstr>University of California Irvine</vt:lpstr>
      <vt:lpstr>Cal Poly Pomona</vt:lpstr>
      <vt:lpstr>California State University Fullerton</vt:lpstr>
      <vt:lpstr>University of California Riverside</vt:lpstr>
      <vt:lpstr>University of California San Diego </vt:lpstr>
      <vt:lpstr>California State University Los Angeles </vt:lpstr>
      <vt:lpstr>California State University San Bernardino</vt:lpstr>
      <vt:lpstr>California State University San Marcos</vt:lpstr>
      <vt:lpstr>California State University Long Beach </vt:lpstr>
      <vt:lpstr>California State University Northridge</vt:lpstr>
    </vt:vector>
  </TitlesOfParts>
  <Company>Uc Riverside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poster project</dc:title>
  <dc:creator>Helen Zavala</dc:creator>
  <cp:lastModifiedBy>Helen Zavala</cp:lastModifiedBy>
  <cp:revision>33</cp:revision>
  <dcterms:created xsi:type="dcterms:W3CDTF">2017-09-15T16:22:03Z</dcterms:created>
  <dcterms:modified xsi:type="dcterms:W3CDTF">2017-09-16T01:07:58Z</dcterms:modified>
</cp:coreProperties>
</file>